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7" r:id="rId2"/>
    <p:sldId id="307" r:id="rId3"/>
    <p:sldId id="308" r:id="rId4"/>
    <p:sldId id="314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594"/>
    <p:restoredTop sz="95794"/>
  </p:normalViewPr>
  <p:slideViewPr>
    <p:cSldViewPr snapToGrid="0">
      <p:cViewPr varScale="1">
        <p:scale>
          <a:sx n="121" d="100"/>
          <a:sy n="121" d="100"/>
        </p:scale>
        <p:origin x="20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2F973-8C2E-C245-96FF-576814C098D9}" type="datetimeFigureOut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EF27C-6438-8B40-A4C6-87535C88F6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647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E90C22-80FB-62C4-E7E8-3D7CF852B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FFB4714-DD52-8908-17D6-4414A57FB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02BC87A-EA25-887D-4056-FE7CE0444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2B1D-F509-E94B-96E2-346847FBC8A4}" type="datetime1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B37DD7-FEE9-3F31-FD95-39FD8FF9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BA9711-CB05-68AE-8BE5-F919ED406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B413-6A15-F142-A853-58F35B267F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113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722A3E-FB8A-A851-6DB9-AA763650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3C4011C-EC30-431E-64B8-CF4AC2BBD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62DAC82-D93A-FC25-A8EC-8EA24FB5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7B7C-070B-7A44-ACAC-47F0A95BAB71}" type="datetime1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CD5BD16-0DE1-171B-A86C-E0FCA8A93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944016-8152-C57C-9BEE-22896555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B413-6A15-F142-A853-58F35B267F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189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63B836A-9191-12FD-2EAA-E34CB1DAF1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EE44281-1742-4F9B-47BF-CA9D63C33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571A585-C2FA-3674-727C-CED5A2380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ED2D-0566-C84C-A04F-B73D7FD97364}" type="datetime1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99B7DF-120B-E11F-C454-992D12ECB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151AB9-051E-DB1F-FDB2-FB161B50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B413-6A15-F142-A853-58F35B267F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341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DF13D5-CE3E-141C-3224-5DDC0F857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F12936-259C-4575-C962-C4F5227A3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68B3599-499A-D9D5-3E6C-6DE025A28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A4933-FB69-3740-9FF3-B0ED3BE60D26}" type="datetime1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92F37C-46D6-72AE-27AD-49E4286BA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9E64720-9162-7CA1-616B-740AB977A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B413-6A15-F142-A853-58F35B267F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4642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AD77BC-A173-DF6E-5F50-583B57B6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16C9DC2-6CC9-CA1B-979D-CB96CA757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3D63CF-E4DC-3C11-20DB-A1DEA98F9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D411F-63CC-CA49-8A99-1426A8BF096B}" type="datetime1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B3DC1C0-3BFE-9FBC-5020-5150ADAB5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702CA4-2E6F-AC60-DCE0-D7474EF67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B413-6A15-F142-A853-58F35B267F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268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A111C0-6E82-6496-87C6-430D7D35B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F0DF84-2829-BA4B-97FD-023D28991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47EE897-0B4F-49C5-F467-7269386EE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ED477D3-2303-055E-55E1-83EECE6F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BDF9-F547-2A41-AD54-879FE468708E}" type="datetime1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63C4484-2403-8587-99EE-2D787A07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482A442-75A3-5896-A8C9-BD9A2174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B413-6A15-F142-A853-58F35B267F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8568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3A9A29-EA9D-530D-033B-5FA1A572A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3ACE82B-03E1-A4B8-8541-2C613B11E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342DCAC-DDB2-E5CD-545B-627AEA90C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54B1B55-15EA-C8AF-F7F9-B25B85161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0097B06-5743-FF30-7AB5-1DECD68032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63D06B8-0065-253E-BE2D-F529B4E29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24A1-247E-C94D-8268-B8B646FBE6B7}" type="datetime1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73BA9C9-A9AE-2649-59D4-657D64EA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3C62FB0-1245-A4F9-7807-51D2F548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B413-6A15-F142-A853-58F35B267F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31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C10E67-B8AB-556C-BED3-13B38415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7A90C5A-949F-CD6D-54C9-1AAE45DAA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C71E9-435B-FE44-9CE5-F2DF2C74D03B}" type="datetime1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88A7BF3-EB9E-69D1-2639-47970281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88F1899-54BE-0031-1C95-687257C1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B413-6A15-F142-A853-58F35B267F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069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E101C22-FEFF-DAB8-B74E-A368E2A4A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EFB97-33FC-E448-B31C-4D76BC9BCFD4}" type="datetime1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E444411-D6BC-84D4-1026-72CE61A43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5464339-B3BD-5FBB-A164-B29FF41DE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B413-6A15-F142-A853-58F35B267F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41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C31805-F81C-CD69-2E62-DA519813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E17445-CE09-31EE-7CE1-45B1CA3FC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2E52B2E-D106-6B61-B7F4-5A24C0AB5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BF8BD2-A917-569E-D685-2EE464E7F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6D99-94F2-624A-8991-50131503B735}" type="datetime1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03830D8-3DD2-C77B-E691-74D5CB35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DB5501D-9A95-C605-9341-E9F709454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B413-6A15-F142-A853-58F35B267F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472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38A219-41F4-A6A8-9B71-E6941DD1C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E84A003-2228-5C4E-5B23-998650D08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933A74B-83C6-20A1-DE5D-CB143FFBD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9E9037E-0A82-F003-305B-B411ACAD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A207D-33B7-7D41-BC1F-63A1B2ADB021}" type="datetime1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EAC2E21-0BCD-3C6B-AF76-87B917DDE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2BD1512-DFE7-AB8A-21F4-94E7CAA1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B413-6A15-F142-A853-58F35B267F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182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D1E90CC-B4EE-2494-1231-BE314DF38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3082815-3722-CAAE-E4FD-597D778EF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5ADEC3E-32F3-3AC2-FB42-578048CD1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18ABB-C324-8846-97D3-0A6FDDDD6825}" type="datetime1">
              <a:rPr kumimoji="1" lang="ja-JP" altLang="en-US" smtClean="0"/>
              <a:t>2023/2/27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AAFD21-5385-1428-C58C-2367E12C7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CBA2E0-521E-6968-C744-CA9D0C9C1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DB413-6A15-F142-A853-58F35B267F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371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C9CCE0-5187-77C9-1C18-2F42EF0483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sz="6000"/>
              <a:t>歌声の歌詞認識を用いた空耳楽曲の分析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D760394-8476-2856-6005-D6342A278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50893"/>
            <a:ext cx="9144000" cy="2133599"/>
          </a:xfrm>
        </p:spPr>
        <p:txBody>
          <a:bodyPr>
            <a:normAutofit/>
          </a:bodyPr>
          <a:lstStyle/>
          <a:p>
            <a:r>
              <a:rPr lang="ja-JP" altLang="en-US"/>
              <a:t>日本大学</a:t>
            </a:r>
            <a:endParaRPr lang="en-US" altLang="ja-JP" dirty="0"/>
          </a:p>
          <a:p>
            <a:r>
              <a:rPr kumimoji="1" lang="ja-JP" altLang="en-US"/>
              <a:t>生産工学研究科</a:t>
            </a:r>
            <a:endParaRPr kumimoji="1" lang="en-US" altLang="ja-JP" dirty="0"/>
          </a:p>
          <a:p>
            <a:r>
              <a:rPr kumimoji="1" lang="ja-JP" altLang="en-US"/>
              <a:t>半田</a:t>
            </a:r>
            <a:r>
              <a:rPr kumimoji="1" lang="en-US" altLang="ja-JP" dirty="0"/>
              <a:t> </a:t>
            </a:r>
            <a:r>
              <a:rPr kumimoji="1" lang="ja-JP" altLang="en-US"/>
              <a:t>尚暉</a:t>
            </a:r>
            <a:endParaRPr kumimoji="1" lang="en-US" altLang="ja-JP" dirty="0"/>
          </a:p>
          <a:p>
            <a:r>
              <a:rPr kumimoji="1" lang="ja-JP" altLang="en-US"/>
              <a:t>吉田</a:t>
            </a:r>
            <a:r>
              <a:rPr kumimoji="1" lang="en-US" altLang="ja-JP" dirty="0"/>
              <a:t> </a:t>
            </a:r>
            <a:r>
              <a:rPr kumimoji="1" lang="ja-JP" altLang="en-US"/>
              <a:t>典正</a:t>
            </a:r>
            <a:r>
              <a:rPr kumimoji="1" lang="en-US" altLang="ja-JP" dirty="0"/>
              <a:t>(</a:t>
            </a:r>
            <a:r>
              <a:rPr kumimoji="1" lang="ja-JP" altLang="en-US"/>
              <a:t>日本大学</a:t>
            </a:r>
            <a:r>
              <a:rPr kumimoji="1" lang="en-US" altLang="ja-JP" dirty="0"/>
              <a:t>)</a:t>
            </a:r>
            <a:r>
              <a:rPr kumimoji="1" lang="ja-JP" altLang="en-US"/>
              <a:t>　植村</a:t>
            </a:r>
            <a:r>
              <a:rPr kumimoji="1" lang="en-US" altLang="ja-JP" dirty="0"/>
              <a:t> </a:t>
            </a:r>
            <a:r>
              <a:rPr kumimoji="1" lang="ja-JP" altLang="en-US"/>
              <a:t>あい子</a:t>
            </a:r>
            <a:r>
              <a:rPr kumimoji="1" lang="en-US" altLang="ja-JP" dirty="0"/>
              <a:t>(</a:t>
            </a:r>
            <a:r>
              <a:rPr kumimoji="1" lang="ja-JP" altLang="en-US"/>
              <a:t>日本大学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1F96FA-C446-D25C-3BD6-77399FE1B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B413-6A15-F142-A853-58F35B267F0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5831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グラフィックス 4" descr="レコード">
            <a:extLst>
              <a:ext uri="{FF2B5EF4-FFF2-40B4-BE49-F238E27FC236}">
                <a16:creationId xmlns:a16="http://schemas.microsoft.com/office/drawing/2014/main" id="{E2978395-9AAA-6171-ED8D-9CFEAACEF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483" y="2623195"/>
            <a:ext cx="1325562" cy="1325562"/>
          </a:xfrm>
          <a:prstGeom prst="rect">
            <a:avLst/>
          </a:prstGeom>
        </p:spPr>
      </p:pic>
      <p:sp>
        <p:nvSpPr>
          <p:cNvPr id="5" name="曲折矢印 5">
            <a:extLst>
              <a:ext uri="{FF2B5EF4-FFF2-40B4-BE49-F238E27FC236}">
                <a16:creationId xmlns:a16="http://schemas.microsoft.com/office/drawing/2014/main" id="{54EB331B-517E-3957-D511-7FCC4A8D0942}"/>
              </a:ext>
            </a:extLst>
          </p:cNvPr>
          <p:cNvSpPr/>
          <p:nvPr/>
        </p:nvSpPr>
        <p:spPr>
          <a:xfrm flipV="1">
            <a:off x="899038" y="4618616"/>
            <a:ext cx="919129" cy="1325562"/>
          </a:xfrm>
          <a:prstGeom prst="bentArrow">
            <a:avLst>
              <a:gd name="adj1" fmla="val 25000"/>
              <a:gd name="adj2" fmla="val 24599"/>
              <a:gd name="adj3" fmla="val 25000"/>
              <a:gd name="adj4" fmla="val 43750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曲折矢印 6">
            <a:extLst>
              <a:ext uri="{FF2B5EF4-FFF2-40B4-BE49-F238E27FC236}">
                <a16:creationId xmlns:a16="http://schemas.microsoft.com/office/drawing/2014/main" id="{5C6833FC-2D3F-BFD8-3AFF-6FE5D50F1273}"/>
              </a:ext>
            </a:extLst>
          </p:cNvPr>
          <p:cNvSpPr/>
          <p:nvPr/>
        </p:nvSpPr>
        <p:spPr>
          <a:xfrm>
            <a:off x="872938" y="1055406"/>
            <a:ext cx="945229" cy="1325562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8" name="グラフィックス 7" descr="導線 (オス) 単色塗りつぶし">
            <a:extLst>
              <a:ext uri="{FF2B5EF4-FFF2-40B4-BE49-F238E27FC236}">
                <a16:creationId xmlns:a16="http://schemas.microsoft.com/office/drawing/2014/main" id="{516D1848-B743-1783-3EEE-972E1692B4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14854" y="714009"/>
            <a:ext cx="1272178" cy="127217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32E85A-64A7-955C-7739-24925AAF0FB2}"/>
              </a:ext>
            </a:extLst>
          </p:cNvPr>
          <p:cNvSpPr txBox="1"/>
          <p:nvPr/>
        </p:nvSpPr>
        <p:spPr>
          <a:xfrm>
            <a:off x="1727657" y="2082215"/>
            <a:ext cx="1963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ソラミミスト</a:t>
            </a:r>
            <a:endParaRPr kumimoji="1" lang="en-US" altLang="ja-JP" sz="2000" dirty="0"/>
          </a:p>
          <a:p>
            <a:r>
              <a:rPr kumimoji="1" lang="ja-JP" altLang="en-US" sz="2000" dirty="0"/>
              <a:t>空耳の職人</a:t>
            </a:r>
          </a:p>
        </p:txBody>
      </p:sp>
      <p:pic>
        <p:nvPicPr>
          <p:cNvPr id="11" name="グラフィックス 10" descr="コンピューター 単色塗りつぶし">
            <a:extLst>
              <a:ext uri="{FF2B5EF4-FFF2-40B4-BE49-F238E27FC236}">
                <a16:creationId xmlns:a16="http://schemas.microsoft.com/office/drawing/2014/main" id="{3BCF30B8-CBE3-CF8C-8359-AD668CF3D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46740" y="4833789"/>
            <a:ext cx="1325561" cy="132556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A13104C-53C5-6E33-EB0F-8913E523A8BF}"/>
              </a:ext>
            </a:extLst>
          </p:cNvPr>
          <p:cNvSpPr txBox="1"/>
          <p:nvPr/>
        </p:nvSpPr>
        <p:spPr>
          <a:xfrm>
            <a:off x="2241523" y="6040577"/>
            <a:ext cx="127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機械</a:t>
            </a:r>
            <a:endParaRPr kumimoji="1" lang="ja-JP" altLang="en-US" dirty="0"/>
          </a:p>
        </p:txBody>
      </p:sp>
      <p:sp>
        <p:nvSpPr>
          <p:cNvPr id="14" name="矢印: 左 13">
            <a:extLst>
              <a:ext uri="{FF2B5EF4-FFF2-40B4-BE49-F238E27FC236}">
                <a16:creationId xmlns:a16="http://schemas.microsoft.com/office/drawing/2014/main" id="{40E2EF7D-68D1-A74A-0609-84DC6E2C9214}"/>
              </a:ext>
            </a:extLst>
          </p:cNvPr>
          <p:cNvSpPr/>
          <p:nvPr/>
        </p:nvSpPr>
        <p:spPr>
          <a:xfrm rot="10800000">
            <a:off x="3261558" y="1132955"/>
            <a:ext cx="1176567" cy="557621"/>
          </a:xfrm>
          <a:prstGeom prst="lef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グラフィックス 15" descr="耳 単色塗りつぶし">
            <a:extLst>
              <a:ext uri="{FF2B5EF4-FFF2-40B4-BE49-F238E27FC236}">
                <a16:creationId xmlns:a16="http://schemas.microsoft.com/office/drawing/2014/main" id="{62FF597B-EE72-1FB4-C706-A9025D8C1A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55695" y="800858"/>
            <a:ext cx="1325561" cy="1325561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8102586-3606-787B-F44A-59B8B524571D}"/>
              </a:ext>
            </a:extLst>
          </p:cNvPr>
          <p:cNvSpPr txBox="1"/>
          <p:nvPr/>
        </p:nvSpPr>
        <p:spPr>
          <a:xfrm>
            <a:off x="4625201" y="2126419"/>
            <a:ext cx="835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空耳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3A8C6F3-DF46-3CA6-1376-A140D8EA7D84}"/>
              </a:ext>
            </a:extLst>
          </p:cNvPr>
          <p:cNvSpPr/>
          <p:nvPr/>
        </p:nvSpPr>
        <p:spPr>
          <a:xfrm>
            <a:off x="1960565" y="4580379"/>
            <a:ext cx="8725155" cy="2147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6" name="画面収録 2022-11-03 17.31.57.mov" descr="画面収録 2022-11-03 17.31.57.mov">
            <a:hlinkClick r:id="" action="ppaction://media"/>
            <a:extLst>
              <a:ext uri="{FF2B5EF4-FFF2-40B4-BE49-F238E27FC236}">
                <a16:creationId xmlns:a16="http://schemas.microsoft.com/office/drawing/2014/main" id="{152D914E-87F2-9838-B6CB-F391837946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4494" y="544912"/>
            <a:ext cx="3153272" cy="1809529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BD20D7F-D4FD-3FC8-1D7B-CCA65F40C854}"/>
              </a:ext>
            </a:extLst>
          </p:cNvPr>
          <p:cNvSpPr txBox="1"/>
          <p:nvPr/>
        </p:nvSpPr>
        <p:spPr>
          <a:xfrm>
            <a:off x="3372301" y="5985387"/>
            <a:ext cx="181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>
                <a:solidFill>
                  <a:srgbClr val="FF0000"/>
                </a:solidFill>
              </a:rPr>
              <a:t>音声認識</a:t>
            </a:r>
            <a:endParaRPr kumimoji="1" lang="en-US" altLang="ja-JP" sz="3200" b="1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37DA179-AA34-F4ED-A8FE-F7A3616C48D3}"/>
              </a:ext>
            </a:extLst>
          </p:cNvPr>
          <p:cNvSpPr txBox="1"/>
          <p:nvPr/>
        </p:nvSpPr>
        <p:spPr>
          <a:xfrm>
            <a:off x="631313" y="3883898"/>
            <a:ext cx="793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/>
              <a:t>洋楽</a:t>
            </a:r>
            <a:endParaRPr kumimoji="1" lang="ja-JP" altLang="en-US" sz="240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FBB2127A-856B-0013-FDCB-E5074E2D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B413-6A15-F142-A853-58F35B267F03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A604B78-175E-5FE9-9529-21173F8686A4}"/>
              </a:ext>
            </a:extLst>
          </p:cNvPr>
          <p:cNvSpPr txBox="1"/>
          <p:nvPr/>
        </p:nvSpPr>
        <p:spPr>
          <a:xfrm>
            <a:off x="2136250" y="422255"/>
            <a:ext cx="2641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日本語ネイティブ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AB3A004-F79E-7C64-7A2A-E8BC231E4DAF}"/>
              </a:ext>
            </a:extLst>
          </p:cNvPr>
          <p:cNvSpPr txBox="1"/>
          <p:nvPr/>
        </p:nvSpPr>
        <p:spPr>
          <a:xfrm>
            <a:off x="2401749" y="4666719"/>
            <a:ext cx="2110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日本語モデル</a:t>
            </a:r>
          </a:p>
        </p:txBody>
      </p:sp>
      <p:pic>
        <p:nvPicPr>
          <p:cNvPr id="20" name="グラフィックス 19" descr="耳 単色塗りつぶし">
            <a:extLst>
              <a:ext uri="{FF2B5EF4-FFF2-40B4-BE49-F238E27FC236}">
                <a16:creationId xmlns:a16="http://schemas.microsoft.com/office/drawing/2014/main" id="{A6D323D8-839F-455B-80CA-9B22085D3B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21883" y="4801302"/>
            <a:ext cx="1325561" cy="1325561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A008291-5D42-6DC1-3B06-137BC92580EF}"/>
              </a:ext>
            </a:extLst>
          </p:cNvPr>
          <p:cNvSpPr txBox="1"/>
          <p:nvPr/>
        </p:nvSpPr>
        <p:spPr>
          <a:xfrm>
            <a:off x="5235952" y="5965745"/>
            <a:ext cx="1158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空耳</a:t>
            </a:r>
            <a:endParaRPr kumimoji="1" lang="en-US" altLang="ja-JP" dirty="0"/>
          </a:p>
          <a:p>
            <a:r>
              <a:rPr kumimoji="1" lang="ja-JP" altLang="en-US"/>
              <a:t>できる？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F2F16F3-CBC5-3717-988B-7E879DD02577}"/>
              </a:ext>
            </a:extLst>
          </p:cNvPr>
          <p:cNvSpPr txBox="1"/>
          <p:nvPr/>
        </p:nvSpPr>
        <p:spPr>
          <a:xfrm>
            <a:off x="5894494" y="2633147"/>
            <a:ext cx="3323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空耳アワーの報告事例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9B7F54B-11FD-BB0D-564B-450F1F43CF50}"/>
              </a:ext>
            </a:extLst>
          </p:cNvPr>
          <p:cNvSpPr txBox="1"/>
          <p:nvPr/>
        </p:nvSpPr>
        <p:spPr>
          <a:xfrm>
            <a:off x="6440242" y="5059433"/>
            <a:ext cx="238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音声認識の結果</a:t>
            </a:r>
          </a:p>
        </p:txBody>
      </p:sp>
      <p:sp>
        <p:nvSpPr>
          <p:cNvPr id="33" name="上下矢印 32">
            <a:extLst>
              <a:ext uri="{FF2B5EF4-FFF2-40B4-BE49-F238E27FC236}">
                <a16:creationId xmlns:a16="http://schemas.microsoft.com/office/drawing/2014/main" id="{ED414ED2-50DA-8366-EBFC-2ED1BADC5A9A}"/>
              </a:ext>
            </a:extLst>
          </p:cNvPr>
          <p:cNvSpPr/>
          <p:nvPr/>
        </p:nvSpPr>
        <p:spPr>
          <a:xfrm>
            <a:off x="7265152" y="3099065"/>
            <a:ext cx="731874" cy="201138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1EA0852-09FE-88E5-55B5-59DF0FD1DCDD}"/>
              </a:ext>
            </a:extLst>
          </p:cNvPr>
          <p:cNvSpPr txBox="1"/>
          <p:nvPr/>
        </p:nvSpPr>
        <p:spPr>
          <a:xfrm>
            <a:off x="8204101" y="3376066"/>
            <a:ext cx="3556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IPA</a:t>
            </a:r>
            <a:r>
              <a:rPr kumimoji="1" lang="ja-JP" altLang="en-US" sz="2400" b="1"/>
              <a:t>文字列での比較</a:t>
            </a:r>
            <a:endParaRPr kumimoji="1" lang="en-US" altLang="ja-JP" sz="2400" b="1" dirty="0"/>
          </a:p>
          <a:p>
            <a:r>
              <a:rPr lang="en-US" altLang="ja-JP" dirty="0"/>
              <a:t>[*</a:t>
            </a:r>
            <a:r>
              <a:rPr lang="ja-JP" altLang="en-US"/>
              <a:t>空耳フレーズを用いた外国語発音教育に向けた一検討</a:t>
            </a:r>
            <a:r>
              <a:rPr lang="en-US" altLang="ja-JP" dirty="0"/>
              <a:t>:2017]</a:t>
            </a:r>
            <a:endParaRPr kumimoji="1" lang="en-US" altLang="ja-JP" dirty="0"/>
          </a:p>
        </p:txBody>
      </p:sp>
      <p:sp>
        <p:nvSpPr>
          <p:cNvPr id="36" name="矢印: 左 13">
            <a:extLst>
              <a:ext uri="{FF2B5EF4-FFF2-40B4-BE49-F238E27FC236}">
                <a16:creationId xmlns:a16="http://schemas.microsoft.com/office/drawing/2014/main" id="{C3AA91E1-A030-FE33-FDF6-A6CF792B5C27}"/>
              </a:ext>
            </a:extLst>
          </p:cNvPr>
          <p:cNvSpPr/>
          <p:nvPr/>
        </p:nvSpPr>
        <p:spPr>
          <a:xfrm rot="10800000">
            <a:off x="3558286" y="5221904"/>
            <a:ext cx="1416554" cy="557621"/>
          </a:xfrm>
          <a:prstGeom prst="lef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円形吹き出し 37">
            <a:extLst>
              <a:ext uri="{FF2B5EF4-FFF2-40B4-BE49-F238E27FC236}">
                <a16:creationId xmlns:a16="http://schemas.microsoft.com/office/drawing/2014/main" id="{8046AE14-F93A-554B-7442-E935CC67C8B2}"/>
              </a:ext>
            </a:extLst>
          </p:cNvPr>
          <p:cNvSpPr/>
          <p:nvPr/>
        </p:nvSpPr>
        <p:spPr>
          <a:xfrm>
            <a:off x="9442371" y="544912"/>
            <a:ext cx="2455461" cy="1759921"/>
          </a:xfrm>
          <a:prstGeom prst="wedgeEllipseCallout">
            <a:avLst>
              <a:gd name="adj1" fmla="val -16652"/>
              <a:gd name="adj2" fmla="val 855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B90E6D3-290D-04F6-9CCD-AFBF1B3D55D8}"/>
              </a:ext>
            </a:extLst>
          </p:cNvPr>
          <p:cNvSpPr txBox="1"/>
          <p:nvPr/>
        </p:nvSpPr>
        <p:spPr>
          <a:xfrm>
            <a:off x="7081740" y="5984615"/>
            <a:ext cx="3690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どの音声認識がベスト？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0A8DD2B-3FFD-0FD7-4893-41A7CFBE2CC8}"/>
              </a:ext>
            </a:extLst>
          </p:cNvPr>
          <p:cNvSpPr txBox="1"/>
          <p:nvPr/>
        </p:nvSpPr>
        <p:spPr>
          <a:xfrm>
            <a:off x="9664994" y="934711"/>
            <a:ext cx="2041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/>
              <a:t>次ページで</a:t>
            </a:r>
            <a:endParaRPr kumimoji="1" lang="en-US" altLang="ja-JP" sz="2800" dirty="0"/>
          </a:p>
          <a:p>
            <a:r>
              <a:rPr lang="ja-JP" altLang="en-US" sz="2800"/>
              <a:t>詳しく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384873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77273">
                <p:cTn id="2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8" grpId="0"/>
      <p:bldP spid="30" grpId="0"/>
      <p:bldP spid="33" grpId="0" animBg="1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89894D2-7F0F-749A-44EE-4FF337C6A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433601"/>
              </p:ext>
            </p:extLst>
          </p:nvPr>
        </p:nvGraphicFramePr>
        <p:xfrm>
          <a:off x="468687" y="3783806"/>
          <a:ext cx="10642336" cy="28598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2184">
                  <a:extLst>
                    <a:ext uri="{9D8B030D-6E8A-4147-A177-3AD203B41FA5}">
                      <a16:colId xmlns:a16="http://schemas.microsoft.com/office/drawing/2014/main" val="2065961586"/>
                    </a:ext>
                  </a:extLst>
                </a:gridCol>
                <a:gridCol w="5243205">
                  <a:extLst>
                    <a:ext uri="{9D8B030D-6E8A-4147-A177-3AD203B41FA5}">
                      <a16:colId xmlns:a16="http://schemas.microsoft.com/office/drawing/2014/main" val="750417536"/>
                    </a:ext>
                  </a:extLst>
                </a:gridCol>
                <a:gridCol w="2666947">
                  <a:extLst>
                    <a:ext uri="{9D8B030D-6E8A-4147-A177-3AD203B41FA5}">
                      <a16:colId xmlns:a16="http://schemas.microsoft.com/office/drawing/2014/main" val="1044996222"/>
                    </a:ext>
                  </a:extLst>
                </a:gridCol>
              </a:tblGrid>
              <a:tr h="59542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>
                          <a:effectLst/>
                        </a:rPr>
                        <a:t>英語歌詞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2400" u="none" strike="noStrike" dirty="0">
                          <a:effectLst/>
                        </a:rPr>
                        <a:t>all my troubles seemed so far away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英語歌詞との距離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035496"/>
                  </a:ext>
                </a:extLst>
              </a:tr>
              <a:tr h="45288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 dirty="0">
                          <a:effectLst/>
                        </a:rPr>
                        <a:t>空耳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お前　多分　腎臓　悪い</a:t>
                      </a:r>
                      <a:endParaRPr lang="ja-JP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29</a:t>
                      </a:r>
                      <a:endParaRPr lang="ja-JP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54074"/>
                  </a:ext>
                </a:extLst>
              </a:tr>
              <a:tr h="4528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 err="1">
                          <a:effectLst/>
                        </a:rPr>
                        <a:t>speechrecognition</a:t>
                      </a:r>
                      <a:endParaRPr lang="en-US" altLang="ja-JP" sz="24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お前　多分　心臓　悪い</a:t>
                      </a:r>
                      <a:endParaRPr lang="ja-JP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29</a:t>
                      </a:r>
                      <a:endParaRPr lang="ja-JP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663978"/>
                  </a:ext>
                </a:extLst>
              </a:tr>
              <a:tr h="4528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amivoice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effectLst/>
                        </a:rPr>
                        <a:t>  </a:t>
                      </a:r>
                      <a:r>
                        <a:rPr lang="ja-JP" altLang="en-US" sz="2400" u="none" strike="noStrike">
                          <a:effectLst/>
                        </a:rPr>
                        <a:t>　お前</a:t>
                      </a:r>
                      <a:r>
                        <a:rPr lang="en-US" altLang="ja-JP" sz="2400" u="none" strike="noStrike" dirty="0">
                          <a:effectLst/>
                        </a:rPr>
                        <a:t>   </a:t>
                      </a:r>
                      <a:r>
                        <a:rPr lang="ja-JP" altLang="en-US" sz="2400" u="none" strike="noStrike">
                          <a:effectLst/>
                        </a:rPr>
                        <a:t> </a:t>
                      </a:r>
                      <a:r>
                        <a:rPr lang="ja-JP" altLang="en-US" sz="2400" u="none" strike="noStrike" dirty="0">
                          <a:effectLst/>
                        </a:rPr>
                        <a:t>厨房　腎臓　</a:t>
                      </a:r>
                      <a:r>
                        <a:rPr lang="en" altLang="ja-JP" sz="2400" u="none" strike="noStrike" dirty="0">
                          <a:effectLst/>
                        </a:rPr>
                        <a:t>Huawei</a:t>
                      </a:r>
                      <a:endParaRPr lang="en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29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937285"/>
                  </a:ext>
                </a:extLst>
              </a:tr>
              <a:tr h="4528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notta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1" u="none" strike="noStrike" dirty="0">
                          <a:effectLst/>
                        </a:rPr>
                        <a:t>　　　ちょうど　戦争　ファーム</a:t>
                      </a:r>
                      <a:endParaRPr lang="ja-JP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32</a:t>
                      </a:r>
                      <a:endParaRPr lang="ja-JP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36432"/>
                  </a:ext>
                </a:extLst>
              </a:tr>
              <a:tr h="4528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whisper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認識できず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-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577219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D42AD6A-5A0E-5701-7FF9-7D1BD319D489}"/>
              </a:ext>
            </a:extLst>
          </p:cNvPr>
          <p:cNvSpPr txBox="1"/>
          <p:nvPr/>
        </p:nvSpPr>
        <p:spPr>
          <a:xfrm>
            <a:off x="427929" y="3402123"/>
            <a:ext cx="27636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ja-JP" altLang="en-US" sz="2400"/>
              <a:t>音声認識の比較</a:t>
            </a:r>
            <a:endParaRPr lang="en-US" altLang="ja-JP" sz="2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6EC60CA-6E8A-EFEF-FF59-DB262596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B413-6A15-F142-A853-58F35B267F03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320576-7721-CE3E-610C-34003A51517E}"/>
              </a:ext>
            </a:extLst>
          </p:cNvPr>
          <p:cNvSpPr txBox="1"/>
          <p:nvPr/>
        </p:nvSpPr>
        <p:spPr>
          <a:xfrm>
            <a:off x="282190" y="576094"/>
            <a:ext cx="11627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/>
              <a:t>既存研究ではテキストベースで一部楽曲に活用</a:t>
            </a:r>
            <a:endParaRPr lang="en-US" altLang="ja-JP" sz="2800" dirty="0"/>
          </a:p>
          <a:p>
            <a:r>
              <a:rPr lang="ja-JP" altLang="en-US" sz="2800"/>
              <a:t>・空耳アワーの全報告事例と洋楽の歌詞を</a:t>
            </a:r>
            <a:r>
              <a:rPr lang="en-US" altLang="ja-JP" sz="2800" dirty="0"/>
              <a:t>IPA</a:t>
            </a:r>
            <a:r>
              <a:rPr lang="ja-JP" altLang="en-US" sz="2800"/>
              <a:t>文字列で比較</a:t>
            </a:r>
            <a:endParaRPr lang="en-US" altLang="ja-JP" sz="2800" dirty="0"/>
          </a:p>
          <a:p>
            <a:endParaRPr lang="en-US" altLang="ja-JP" sz="2800" dirty="0"/>
          </a:p>
          <a:p>
            <a:r>
              <a:rPr lang="ja-JP" altLang="en-US" sz="2800"/>
              <a:t>・様々な音声認識に洋楽を入れて日本語で無理やり認識</a:t>
            </a:r>
            <a:endParaRPr lang="en-US" altLang="ja-JP" sz="2800" dirty="0"/>
          </a:p>
          <a:p>
            <a:r>
              <a:rPr lang="ja-JP" altLang="en-US" sz="2800"/>
              <a:t>・日本語と空耳アワーの報告事例を</a:t>
            </a:r>
            <a:r>
              <a:rPr lang="en-US" altLang="ja-JP" sz="2800" dirty="0"/>
              <a:t>IPA</a:t>
            </a:r>
            <a:r>
              <a:rPr lang="ja-JP" altLang="en-US" sz="2800"/>
              <a:t>文字列</a:t>
            </a:r>
            <a:r>
              <a:rPr lang="en-US" altLang="ja-JP" sz="2800" dirty="0"/>
              <a:t>(</a:t>
            </a:r>
            <a:r>
              <a:rPr lang="ja-JP" altLang="en-US" sz="2800"/>
              <a:t>発音距離</a:t>
            </a:r>
            <a:r>
              <a:rPr lang="en-US" altLang="ja-JP" sz="2800" dirty="0"/>
              <a:t>)</a:t>
            </a:r>
            <a:r>
              <a:rPr lang="ja-JP" altLang="en-US" sz="2800"/>
              <a:t>で比較</a:t>
            </a:r>
            <a:endParaRPr lang="en-US" altLang="ja-JP" sz="2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C0B7A86-52F7-E269-1FD7-21B3B6707A6D}"/>
              </a:ext>
            </a:extLst>
          </p:cNvPr>
          <p:cNvSpPr txBox="1"/>
          <p:nvPr/>
        </p:nvSpPr>
        <p:spPr>
          <a:xfrm>
            <a:off x="3736902" y="3448289"/>
            <a:ext cx="2937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fontAlgn="ctr">
              <a:buNone/>
            </a:pPr>
            <a:r>
              <a:rPr lang="en" altLang="ja-JP" sz="1800" u="none" strike="noStrike" dirty="0">
                <a:effectLst/>
              </a:rPr>
              <a:t>The</a:t>
            </a:r>
            <a:r>
              <a:rPr lang="en-US" altLang="ja-JP" dirty="0"/>
              <a:t> </a:t>
            </a:r>
            <a:r>
              <a:rPr lang="en-US" altLang="ja-JP" sz="1800" u="none" strike="noStrike" dirty="0">
                <a:effectLst/>
              </a:rPr>
              <a:t>Beatles-Yesterday</a:t>
            </a:r>
            <a:endParaRPr lang="en" altLang="ja-JP" sz="180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57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89894D2-7F0F-749A-44EE-4FF337C6A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420850"/>
              </p:ext>
            </p:extLst>
          </p:nvPr>
        </p:nvGraphicFramePr>
        <p:xfrm>
          <a:off x="468687" y="3783806"/>
          <a:ext cx="10642336" cy="28598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2184">
                  <a:extLst>
                    <a:ext uri="{9D8B030D-6E8A-4147-A177-3AD203B41FA5}">
                      <a16:colId xmlns:a16="http://schemas.microsoft.com/office/drawing/2014/main" val="2065961586"/>
                    </a:ext>
                  </a:extLst>
                </a:gridCol>
                <a:gridCol w="5243205">
                  <a:extLst>
                    <a:ext uri="{9D8B030D-6E8A-4147-A177-3AD203B41FA5}">
                      <a16:colId xmlns:a16="http://schemas.microsoft.com/office/drawing/2014/main" val="750417536"/>
                    </a:ext>
                  </a:extLst>
                </a:gridCol>
                <a:gridCol w="2666947">
                  <a:extLst>
                    <a:ext uri="{9D8B030D-6E8A-4147-A177-3AD203B41FA5}">
                      <a16:colId xmlns:a16="http://schemas.microsoft.com/office/drawing/2014/main" val="1044996222"/>
                    </a:ext>
                  </a:extLst>
                </a:gridCol>
              </a:tblGrid>
              <a:tr h="59542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>
                          <a:effectLst/>
                        </a:rPr>
                        <a:t>英語歌詞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2400" u="none" strike="noStrike" dirty="0">
                          <a:effectLst/>
                        </a:rPr>
                        <a:t>all my troubles seemed so far away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英語歌詞との距離</a:t>
                      </a:r>
                      <a:endParaRPr lang="en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035496"/>
                  </a:ext>
                </a:extLst>
              </a:tr>
              <a:tr h="45288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 dirty="0">
                          <a:effectLst/>
                        </a:rPr>
                        <a:t>空耳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お前　多分　腎臓　悪い</a:t>
                      </a:r>
                      <a:endParaRPr lang="ja-JP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29</a:t>
                      </a:r>
                      <a:endParaRPr lang="ja-JP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54074"/>
                  </a:ext>
                </a:extLst>
              </a:tr>
              <a:tr h="4528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 err="1">
                          <a:effectLst/>
                        </a:rPr>
                        <a:t>speechrecognition</a:t>
                      </a:r>
                      <a:endParaRPr lang="en-US" altLang="ja-JP" sz="24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お前　多分　心臓　悪い</a:t>
                      </a:r>
                      <a:endParaRPr lang="ja-JP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29</a:t>
                      </a:r>
                      <a:endParaRPr lang="ja-JP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663978"/>
                  </a:ext>
                </a:extLst>
              </a:tr>
              <a:tr h="4528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amivoice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effectLst/>
                        </a:rPr>
                        <a:t>  </a:t>
                      </a:r>
                      <a:r>
                        <a:rPr lang="ja-JP" altLang="en-US" sz="2400" u="none" strike="noStrike">
                          <a:effectLst/>
                        </a:rPr>
                        <a:t>　お前</a:t>
                      </a:r>
                      <a:r>
                        <a:rPr lang="en-US" altLang="ja-JP" sz="2400" u="none" strike="noStrike" dirty="0">
                          <a:effectLst/>
                        </a:rPr>
                        <a:t>   </a:t>
                      </a:r>
                      <a:r>
                        <a:rPr lang="ja-JP" altLang="en-US" sz="2400" u="none" strike="noStrike">
                          <a:effectLst/>
                        </a:rPr>
                        <a:t> </a:t>
                      </a:r>
                      <a:r>
                        <a:rPr lang="ja-JP" altLang="en-US" sz="2400" u="none" strike="noStrike" dirty="0">
                          <a:effectLst/>
                        </a:rPr>
                        <a:t>厨房　腎臓　</a:t>
                      </a:r>
                      <a:r>
                        <a:rPr lang="en" altLang="ja-JP" sz="2400" u="none" strike="noStrike" dirty="0">
                          <a:effectLst/>
                        </a:rPr>
                        <a:t>Huawei</a:t>
                      </a:r>
                      <a:endParaRPr lang="en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29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937285"/>
                  </a:ext>
                </a:extLst>
              </a:tr>
              <a:tr h="4528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notta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1" u="none" strike="noStrike" dirty="0">
                          <a:effectLst/>
                        </a:rPr>
                        <a:t>　　　ちょうど　戦争　ファーム</a:t>
                      </a:r>
                      <a:endParaRPr lang="ja-JP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32</a:t>
                      </a:r>
                      <a:endParaRPr lang="ja-JP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36432"/>
                  </a:ext>
                </a:extLst>
              </a:tr>
              <a:tr h="4528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whisper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認識できず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34" charset="-128"/>
                          <a:ea typeface="游ゴシック" panose="020B0400000000000000" pitchFamily="34" charset="-128"/>
                        </a:rPr>
                        <a:t>-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34" charset="-128"/>
                        <a:ea typeface="游ゴシック" panose="020B0400000000000000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577219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D42AD6A-5A0E-5701-7FF9-7D1BD319D489}"/>
              </a:ext>
            </a:extLst>
          </p:cNvPr>
          <p:cNvSpPr txBox="1"/>
          <p:nvPr/>
        </p:nvSpPr>
        <p:spPr>
          <a:xfrm>
            <a:off x="427929" y="3402123"/>
            <a:ext cx="27636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ja-JP" altLang="en-US" sz="2400"/>
              <a:t>音声認識の比較</a:t>
            </a:r>
            <a:endParaRPr lang="en-US" altLang="ja-JP" sz="2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6EC60CA-6E8A-EFEF-FF59-DB262596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B413-6A15-F142-A853-58F35B267F03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C0B7A86-52F7-E269-1FD7-21B3B6707A6D}"/>
              </a:ext>
            </a:extLst>
          </p:cNvPr>
          <p:cNvSpPr txBox="1"/>
          <p:nvPr/>
        </p:nvSpPr>
        <p:spPr>
          <a:xfrm>
            <a:off x="3736902" y="3448289"/>
            <a:ext cx="2937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fontAlgn="ctr">
              <a:buNone/>
            </a:pPr>
            <a:r>
              <a:rPr lang="en" altLang="ja-JP" sz="1800" u="none" strike="noStrike" dirty="0">
                <a:effectLst/>
              </a:rPr>
              <a:t>The</a:t>
            </a:r>
            <a:r>
              <a:rPr lang="en-US" altLang="ja-JP" dirty="0"/>
              <a:t> </a:t>
            </a:r>
            <a:r>
              <a:rPr lang="en-US" altLang="ja-JP" sz="1800" u="none" strike="noStrike" dirty="0">
                <a:effectLst/>
              </a:rPr>
              <a:t>Beatles-Yesterday</a:t>
            </a:r>
            <a:endParaRPr lang="en" altLang="ja-JP" sz="1800" u="none" strike="noStrike" dirty="0">
              <a:effectLst/>
            </a:endParaRPr>
          </a:p>
        </p:txBody>
      </p:sp>
      <p:sp>
        <p:nvSpPr>
          <p:cNvPr id="15" name="円形吹き出し 14">
            <a:extLst>
              <a:ext uri="{FF2B5EF4-FFF2-40B4-BE49-F238E27FC236}">
                <a16:creationId xmlns:a16="http://schemas.microsoft.com/office/drawing/2014/main" id="{79DEF690-C10E-3A2F-AAF5-C21AE4CDA4E0}"/>
              </a:ext>
            </a:extLst>
          </p:cNvPr>
          <p:cNvSpPr/>
          <p:nvPr/>
        </p:nvSpPr>
        <p:spPr>
          <a:xfrm>
            <a:off x="358728" y="622260"/>
            <a:ext cx="3561632" cy="2367302"/>
          </a:xfrm>
          <a:prstGeom prst="wedgeEllipseCallout">
            <a:avLst>
              <a:gd name="adj1" fmla="val 34935"/>
              <a:gd name="adj2" fmla="val 5678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形吹き出し 15">
            <a:extLst>
              <a:ext uri="{FF2B5EF4-FFF2-40B4-BE49-F238E27FC236}">
                <a16:creationId xmlns:a16="http://schemas.microsoft.com/office/drawing/2014/main" id="{A936EAA3-25B6-8EB7-3A25-5A414CDC0436}"/>
              </a:ext>
            </a:extLst>
          </p:cNvPr>
          <p:cNvSpPr/>
          <p:nvPr/>
        </p:nvSpPr>
        <p:spPr>
          <a:xfrm>
            <a:off x="4046636" y="1225663"/>
            <a:ext cx="4252508" cy="1968489"/>
          </a:xfrm>
          <a:prstGeom prst="wedgeEllipseCallout">
            <a:avLst>
              <a:gd name="adj1" fmla="val -11740"/>
              <a:gd name="adj2" fmla="val 6226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4033D4B-9432-E7D5-2923-B8D9B93D620D}"/>
              </a:ext>
            </a:extLst>
          </p:cNvPr>
          <p:cNvSpPr txBox="1"/>
          <p:nvPr/>
        </p:nvSpPr>
        <p:spPr>
          <a:xfrm>
            <a:off x="721665" y="1021073"/>
            <a:ext cx="2984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/>
              <a:t>いろんな楽曲に鋭意製作中！</a:t>
            </a:r>
            <a:endParaRPr lang="en-US" altLang="ja-JP" sz="2400" dirty="0"/>
          </a:p>
          <a:p>
            <a:r>
              <a:rPr kumimoji="1" lang="ja-JP" altLang="en-US" sz="2400"/>
              <a:t>空耳見つけたら是非教えてください！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E85AD29-03BF-56A8-7CA5-71D40FB3482E}"/>
              </a:ext>
            </a:extLst>
          </p:cNvPr>
          <p:cNvSpPr txBox="1"/>
          <p:nvPr/>
        </p:nvSpPr>
        <p:spPr>
          <a:xfrm>
            <a:off x="4519259" y="1628940"/>
            <a:ext cx="3690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他にも空耳できそうな音声認識ツールがあれば教えてください！！！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2F1636D-FC8A-3495-D8F1-38D4C64A7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9659" y="268232"/>
            <a:ext cx="2763611" cy="276361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055B54E-6FF1-A1B6-6A06-271CAF3EAE3F}"/>
              </a:ext>
            </a:extLst>
          </p:cNvPr>
          <p:cNvSpPr txBox="1"/>
          <p:nvPr/>
        </p:nvSpPr>
        <p:spPr>
          <a:xfrm>
            <a:off x="9177680" y="2969716"/>
            <a:ext cx="254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/>
              <a:t>Scrapbox</a:t>
            </a:r>
            <a:r>
              <a:rPr kumimoji="1" lang="ja-JP" altLang="en-US" sz="2000"/>
              <a:t>に参考資料が置いてあります。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2351080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270</Words>
  <Application>Microsoft Macintosh PowerPoint</Application>
  <PresentationFormat>ワイド画面</PresentationFormat>
  <Paragraphs>75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8" baseType="lpstr">
      <vt:lpstr>游ゴシック</vt:lpstr>
      <vt:lpstr>游ゴシック Light</vt:lpstr>
      <vt:lpstr>Arial</vt:lpstr>
      <vt:lpstr>Office テーマ</vt:lpstr>
      <vt:lpstr>歌声の歌詞認識を用いた空耳楽曲の分析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歌声の歌詞認識を用いた空耳楽曲の分析</dc:title>
  <dc:creator>ハンダナオキ</dc:creator>
  <cp:lastModifiedBy>ハンダナオキ</cp:lastModifiedBy>
  <cp:revision>4</cp:revision>
  <dcterms:created xsi:type="dcterms:W3CDTF">2023-02-24T06:40:07Z</dcterms:created>
  <dcterms:modified xsi:type="dcterms:W3CDTF">2023-02-27T04:04:42Z</dcterms:modified>
</cp:coreProperties>
</file>