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7"/>
  </p:notesMasterIdLst>
  <p:sldIdLst>
    <p:sldId id="256" r:id="rId5"/>
    <p:sldId id="290" r:id="rId6"/>
    <p:sldId id="262" r:id="rId7"/>
    <p:sldId id="275" r:id="rId8"/>
    <p:sldId id="304" r:id="rId9"/>
    <p:sldId id="278" r:id="rId10"/>
    <p:sldId id="280" r:id="rId11"/>
    <p:sldId id="305" r:id="rId12"/>
    <p:sldId id="296" r:id="rId13"/>
    <p:sldId id="297" r:id="rId14"/>
    <p:sldId id="308" r:id="rId15"/>
    <p:sldId id="309" r:id="rId16"/>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07"/>
    <p:restoredTop sz="95703"/>
  </p:normalViewPr>
  <p:slideViewPr>
    <p:cSldViewPr snapToGrid="0">
      <p:cViewPr varScale="1">
        <p:scale>
          <a:sx n="105" d="100"/>
          <a:sy n="105" d="100"/>
        </p:scale>
        <p:origin x="1064" y="200"/>
      </p:cViewPr>
      <p:guideLst>
        <p:guide orient="horz" pos="2160"/>
        <p:guide pos="3840"/>
      </p:guideLst>
    </p:cSldViewPr>
  </p:slideViewPr>
  <p:outlineViewPr>
    <p:cViewPr>
      <p:scale>
        <a:sx n="33" d="100"/>
        <a:sy n="33" d="100"/>
      </p:scale>
      <p:origin x="0" y="-472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8007A3-1780-CF42-B749-9D0F85314ADB}" type="datetimeFigureOut">
              <a:rPr kumimoji="1" lang="ja-JP" altLang="en-US" smtClean="0"/>
              <a:t>2023/2/26</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FAF798-103B-7F46-80D9-B0F6AA3A9C56}" type="slidenum">
              <a:rPr kumimoji="1" lang="ja-JP" altLang="en-US" smtClean="0"/>
              <a:t>‹#›</a:t>
            </a:fld>
            <a:endParaRPr kumimoji="1" lang="ja-JP" altLang="en-US"/>
          </a:p>
        </p:txBody>
      </p:sp>
    </p:spTree>
    <p:extLst>
      <p:ext uri="{BB962C8B-B14F-4D97-AF65-F5344CB8AC3E}">
        <p14:creationId xmlns:p14="http://schemas.microsoft.com/office/powerpoint/2010/main" val="138043923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a:t>(</a:t>
            </a:r>
            <a:r>
              <a:rPr kumimoji="1" lang="ja-JP" altLang="en-US" sz="1200"/>
              <a:t>タモリ倶楽部というテレビ番組の中の空耳アワーという企画ではこの解釈を越えて</a:t>
            </a:r>
            <a:r>
              <a:rPr kumimoji="1" lang="en-US" altLang="ja-JP" sz="1200" dirty="0"/>
              <a:t>)</a:t>
            </a:r>
          </a:p>
          <a:p>
            <a:endParaRPr kumimoji="1" lang="ja-JP" altLang="en-US"/>
          </a:p>
        </p:txBody>
      </p:sp>
      <p:sp>
        <p:nvSpPr>
          <p:cNvPr id="4" name="スライド番号プレースホルダー 3"/>
          <p:cNvSpPr>
            <a:spLocks noGrp="1"/>
          </p:cNvSpPr>
          <p:nvPr>
            <p:ph type="sldNum" sz="quarter" idx="5"/>
          </p:nvPr>
        </p:nvSpPr>
        <p:spPr/>
        <p:txBody>
          <a:bodyPr/>
          <a:lstStyle/>
          <a:p>
            <a:fld id="{4BFAF798-103B-7F46-80D9-B0F6AA3A9C56}" type="slidenum">
              <a:rPr kumimoji="1" lang="ja-JP" altLang="en-US" smtClean="0"/>
              <a:t>3</a:t>
            </a:fld>
            <a:endParaRPr kumimoji="1" lang="ja-JP" altLang="en-US"/>
          </a:p>
        </p:txBody>
      </p:sp>
    </p:spTree>
    <p:extLst>
      <p:ext uri="{BB962C8B-B14F-4D97-AF65-F5344CB8AC3E}">
        <p14:creationId xmlns:p14="http://schemas.microsoft.com/office/powerpoint/2010/main" val="3005724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レーベンシュタインまでが既存の研究</a:t>
            </a:r>
          </a:p>
        </p:txBody>
      </p:sp>
      <p:sp>
        <p:nvSpPr>
          <p:cNvPr id="4" name="スライド番号プレースホルダー 3"/>
          <p:cNvSpPr>
            <a:spLocks noGrp="1"/>
          </p:cNvSpPr>
          <p:nvPr>
            <p:ph type="sldNum" sz="quarter" idx="5"/>
          </p:nvPr>
        </p:nvSpPr>
        <p:spPr/>
        <p:txBody>
          <a:bodyPr/>
          <a:lstStyle/>
          <a:p>
            <a:fld id="{4BFAF798-103B-7F46-80D9-B0F6AA3A9C56}" type="slidenum">
              <a:rPr kumimoji="1" lang="ja-JP" altLang="en-US" smtClean="0"/>
              <a:t>7</a:t>
            </a:fld>
            <a:endParaRPr kumimoji="1" lang="ja-JP" altLang="en-US"/>
          </a:p>
        </p:txBody>
      </p:sp>
    </p:spTree>
    <p:extLst>
      <p:ext uri="{BB962C8B-B14F-4D97-AF65-F5344CB8AC3E}">
        <p14:creationId xmlns:p14="http://schemas.microsoft.com/office/powerpoint/2010/main" val="38220351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文章にはなっていないものの</a:t>
            </a:r>
            <a:r>
              <a:rPr kumimoji="1" lang="en-US" altLang="ja-JP" dirty="0"/>
              <a:t>(</a:t>
            </a:r>
            <a:r>
              <a:rPr kumimoji="1" lang="ja-JP" altLang="en-US" dirty="0"/>
              <a:t>主観評価では</a:t>
            </a:r>
            <a:r>
              <a:rPr kumimoji="1" lang="en-US" altLang="ja-JP" dirty="0"/>
              <a:t>)</a:t>
            </a:r>
            <a:r>
              <a:rPr kumimoji="1" lang="ja-JP" altLang="en-US" dirty="0"/>
              <a:t>単語としては聞こえる。</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4BFAF798-103B-7F46-80D9-B0F6AA3A9C56}" type="slidenum">
              <a:rPr kumimoji="1" lang="ja-JP" altLang="en-US" smtClean="0"/>
              <a:t>9</a:t>
            </a:fld>
            <a:endParaRPr kumimoji="1" lang="ja-JP" altLang="en-US"/>
          </a:p>
        </p:txBody>
      </p:sp>
    </p:spTree>
    <p:extLst>
      <p:ext uri="{BB962C8B-B14F-4D97-AF65-F5344CB8AC3E}">
        <p14:creationId xmlns:p14="http://schemas.microsoft.com/office/powerpoint/2010/main" val="27193854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4BFAF798-103B-7F46-80D9-B0F6AA3A9C56}" type="slidenum">
              <a:rPr kumimoji="1" lang="ja-JP" altLang="en-US" smtClean="0"/>
              <a:t>10</a:t>
            </a:fld>
            <a:endParaRPr kumimoji="1" lang="ja-JP" altLang="en-US"/>
          </a:p>
        </p:txBody>
      </p:sp>
    </p:spTree>
    <p:extLst>
      <p:ext uri="{BB962C8B-B14F-4D97-AF65-F5344CB8AC3E}">
        <p14:creationId xmlns:p14="http://schemas.microsoft.com/office/powerpoint/2010/main" val="1743139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4BFAF798-103B-7F46-80D9-B0F6AA3A9C56}" type="slidenum">
              <a:rPr kumimoji="1" lang="ja-JP" altLang="en-US" smtClean="0"/>
              <a:t>11</a:t>
            </a:fld>
            <a:endParaRPr kumimoji="1" lang="ja-JP" altLang="en-US"/>
          </a:p>
        </p:txBody>
      </p:sp>
    </p:spTree>
    <p:extLst>
      <p:ext uri="{BB962C8B-B14F-4D97-AF65-F5344CB8AC3E}">
        <p14:creationId xmlns:p14="http://schemas.microsoft.com/office/powerpoint/2010/main" val="1129189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33F5A5B-F037-2E22-A7E7-E23BF9574B45}"/>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6F2CD9D8-C01F-F7F6-C5C7-378F0EE944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A8785895-8841-4AB8-BAF4-80FFB2CC4669}"/>
              </a:ext>
            </a:extLst>
          </p:cNvPr>
          <p:cNvSpPr>
            <a:spLocks noGrp="1"/>
          </p:cNvSpPr>
          <p:nvPr>
            <p:ph type="dt" sz="half" idx="10"/>
          </p:nvPr>
        </p:nvSpPr>
        <p:spPr/>
        <p:txBody>
          <a:bodyPr/>
          <a:lstStyle/>
          <a:p>
            <a:fld id="{B0E26A35-09A4-0D49-A402-1B4E828C373D}" type="datetime1">
              <a:rPr kumimoji="1" lang="ja-JP" altLang="en-US" smtClean="0"/>
              <a:t>2023/2/26</a:t>
            </a:fld>
            <a:endParaRPr kumimoji="1" lang="ja-JP" altLang="en-US"/>
          </a:p>
        </p:txBody>
      </p:sp>
      <p:sp>
        <p:nvSpPr>
          <p:cNvPr id="5" name="フッター プレースホルダー 4">
            <a:extLst>
              <a:ext uri="{FF2B5EF4-FFF2-40B4-BE49-F238E27FC236}">
                <a16:creationId xmlns:a16="http://schemas.microsoft.com/office/drawing/2014/main" id="{79354D47-F19A-4776-D3D8-66C9EDF0D10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DFFC85C-4D6D-24E1-3456-E376740AB29A}"/>
              </a:ext>
            </a:extLst>
          </p:cNvPr>
          <p:cNvSpPr>
            <a:spLocks noGrp="1"/>
          </p:cNvSpPr>
          <p:nvPr>
            <p:ph type="sldNum" sz="quarter" idx="12"/>
          </p:nvPr>
        </p:nvSpPr>
        <p:spPr/>
        <p:txBody>
          <a:bodyPr/>
          <a:lstStyle/>
          <a:p>
            <a:fld id="{B028801F-45B3-0741-9CE6-EAE12BAF72F5}" type="slidenum">
              <a:rPr kumimoji="1" lang="ja-JP" altLang="en-US" smtClean="0"/>
              <a:t>‹#›</a:t>
            </a:fld>
            <a:endParaRPr kumimoji="1" lang="ja-JP" altLang="en-US"/>
          </a:p>
        </p:txBody>
      </p:sp>
    </p:spTree>
    <p:extLst>
      <p:ext uri="{BB962C8B-B14F-4D97-AF65-F5344CB8AC3E}">
        <p14:creationId xmlns:p14="http://schemas.microsoft.com/office/powerpoint/2010/main" val="4357172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ABF51C9-5126-2BD5-B29F-D291F427D459}"/>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7E9D7845-5B9C-C6B2-7120-CB752CFDAAAD}"/>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468069F-6401-65DE-ED0C-04E24652DAFA}"/>
              </a:ext>
            </a:extLst>
          </p:cNvPr>
          <p:cNvSpPr>
            <a:spLocks noGrp="1"/>
          </p:cNvSpPr>
          <p:nvPr>
            <p:ph type="dt" sz="half" idx="10"/>
          </p:nvPr>
        </p:nvSpPr>
        <p:spPr/>
        <p:txBody>
          <a:bodyPr/>
          <a:lstStyle/>
          <a:p>
            <a:fld id="{1A09985D-ABB3-A14B-90B5-AE906F270260}" type="datetime1">
              <a:rPr kumimoji="1" lang="ja-JP" altLang="en-US" smtClean="0"/>
              <a:t>2023/2/26</a:t>
            </a:fld>
            <a:endParaRPr kumimoji="1" lang="ja-JP" altLang="en-US"/>
          </a:p>
        </p:txBody>
      </p:sp>
      <p:sp>
        <p:nvSpPr>
          <p:cNvPr id="5" name="フッター プレースホルダー 4">
            <a:extLst>
              <a:ext uri="{FF2B5EF4-FFF2-40B4-BE49-F238E27FC236}">
                <a16:creationId xmlns:a16="http://schemas.microsoft.com/office/drawing/2014/main" id="{198F0784-1993-00DA-95F7-03B606C56C0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E4CA9D0-81C2-FD35-9551-2ED5E802BA1A}"/>
              </a:ext>
            </a:extLst>
          </p:cNvPr>
          <p:cNvSpPr>
            <a:spLocks noGrp="1"/>
          </p:cNvSpPr>
          <p:nvPr>
            <p:ph type="sldNum" sz="quarter" idx="12"/>
          </p:nvPr>
        </p:nvSpPr>
        <p:spPr/>
        <p:txBody>
          <a:bodyPr/>
          <a:lstStyle/>
          <a:p>
            <a:fld id="{B028801F-45B3-0741-9CE6-EAE12BAF72F5}" type="slidenum">
              <a:rPr kumimoji="1" lang="ja-JP" altLang="en-US" smtClean="0"/>
              <a:t>‹#›</a:t>
            </a:fld>
            <a:endParaRPr kumimoji="1" lang="ja-JP" altLang="en-US"/>
          </a:p>
        </p:txBody>
      </p:sp>
    </p:spTree>
    <p:extLst>
      <p:ext uri="{BB962C8B-B14F-4D97-AF65-F5344CB8AC3E}">
        <p14:creationId xmlns:p14="http://schemas.microsoft.com/office/powerpoint/2010/main" val="821067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39C7F0B6-C101-5DEE-517F-1CDC184F00FD}"/>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E672D428-6552-606E-5902-EF4AEB032F7E}"/>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1DEF6A8-4AA4-0EB0-EA9D-291DC436F9C8}"/>
              </a:ext>
            </a:extLst>
          </p:cNvPr>
          <p:cNvSpPr>
            <a:spLocks noGrp="1"/>
          </p:cNvSpPr>
          <p:nvPr>
            <p:ph type="dt" sz="half" idx="10"/>
          </p:nvPr>
        </p:nvSpPr>
        <p:spPr/>
        <p:txBody>
          <a:bodyPr/>
          <a:lstStyle/>
          <a:p>
            <a:fld id="{2C469B73-8642-C94F-BE55-EA24B74925F4}" type="datetime1">
              <a:rPr kumimoji="1" lang="ja-JP" altLang="en-US" smtClean="0"/>
              <a:t>2023/2/26</a:t>
            </a:fld>
            <a:endParaRPr kumimoji="1" lang="ja-JP" altLang="en-US"/>
          </a:p>
        </p:txBody>
      </p:sp>
      <p:sp>
        <p:nvSpPr>
          <p:cNvPr id="5" name="フッター プレースホルダー 4">
            <a:extLst>
              <a:ext uri="{FF2B5EF4-FFF2-40B4-BE49-F238E27FC236}">
                <a16:creationId xmlns:a16="http://schemas.microsoft.com/office/drawing/2014/main" id="{036F2F6A-2D35-E7AD-BDFD-06E88CBD629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7EC12FB-D581-2ADF-E009-2F211DCFE4FF}"/>
              </a:ext>
            </a:extLst>
          </p:cNvPr>
          <p:cNvSpPr>
            <a:spLocks noGrp="1"/>
          </p:cNvSpPr>
          <p:nvPr>
            <p:ph type="sldNum" sz="quarter" idx="12"/>
          </p:nvPr>
        </p:nvSpPr>
        <p:spPr/>
        <p:txBody>
          <a:bodyPr/>
          <a:lstStyle/>
          <a:p>
            <a:fld id="{B028801F-45B3-0741-9CE6-EAE12BAF72F5}" type="slidenum">
              <a:rPr kumimoji="1" lang="ja-JP" altLang="en-US" smtClean="0"/>
              <a:t>‹#›</a:t>
            </a:fld>
            <a:endParaRPr kumimoji="1" lang="ja-JP" altLang="en-US"/>
          </a:p>
        </p:txBody>
      </p:sp>
    </p:spTree>
    <p:extLst>
      <p:ext uri="{BB962C8B-B14F-4D97-AF65-F5344CB8AC3E}">
        <p14:creationId xmlns:p14="http://schemas.microsoft.com/office/powerpoint/2010/main" val="729981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B8420EE-EB46-9E93-9271-A5DA65CC18A6}"/>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5D2933C-9F40-298E-54C7-6BC998E7102B}"/>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841421D-737F-BDFF-0A36-B1C03E797414}"/>
              </a:ext>
            </a:extLst>
          </p:cNvPr>
          <p:cNvSpPr>
            <a:spLocks noGrp="1"/>
          </p:cNvSpPr>
          <p:nvPr>
            <p:ph type="dt" sz="half" idx="10"/>
          </p:nvPr>
        </p:nvSpPr>
        <p:spPr/>
        <p:txBody>
          <a:bodyPr/>
          <a:lstStyle/>
          <a:p>
            <a:fld id="{9BDCF9EA-105B-E74D-8928-947A9E513B33}" type="datetime1">
              <a:rPr kumimoji="1" lang="ja-JP" altLang="en-US" smtClean="0"/>
              <a:t>2023/2/26</a:t>
            </a:fld>
            <a:endParaRPr kumimoji="1" lang="ja-JP" altLang="en-US"/>
          </a:p>
        </p:txBody>
      </p:sp>
      <p:sp>
        <p:nvSpPr>
          <p:cNvPr id="5" name="フッター プレースホルダー 4">
            <a:extLst>
              <a:ext uri="{FF2B5EF4-FFF2-40B4-BE49-F238E27FC236}">
                <a16:creationId xmlns:a16="http://schemas.microsoft.com/office/drawing/2014/main" id="{0E6587C6-44A2-D0B0-5B15-14FA7C221C9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BA51F23-BCA4-6DE6-4D7A-9AE526FC1C7E}"/>
              </a:ext>
            </a:extLst>
          </p:cNvPr>
          <p:cNvSpPr>
            <a:spLocks noGrp="1"/>
          </p:cNvSpPr>
          <p:nvPr>
            <p:ph type="sldNum" sz="quarter" idx="12"/>
          </p:nvPr>
        </p:nvSpPr>
        <p:spPr/>
        <p:txBody>
          <a:bodyPr/>
          <a:lstStyle/>
          <a:p>
            <a:fld id="{B028801F-45B3-0741-9CE6-EAE12BAF72F5}" type="slidenum">
              <a:rPr kumimoji="1" lang="ja-JP" altLang="en-US" smtClean="0"/>
              <a:t>‹#›</a:t>
            </a:fld>
            <a:endParaRPr kumimoji="1" lang="ja-JP" altLang="en-US"/>
          </a:p>
        </p:txBody>
      </p:sp>
    </p:spTree>
    <p:extLst>
      <p:ext uri="{BB962C8B-B14F-4D97-AF65-F5344CB8AC3E}">
        <p14:creationId xmlns:p14="http://schemas.microsoft.com/office/powerpoint/2010/main" val="9612593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C049BCC-51A0-714F-ED4A-3A38F7F47A8B}"/>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92976E3-A468-8F4E-EB99-0569986F41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24E43D14-4330-FF60-CC8A-783C59602FB4}"/>
              </a:ext>
            </a:extLst>
          </p:cNvPr>
          <p:cNvSpPr>
            <a:spLocks noGrp="1"/>
          </p:cNvSpPr>
          <p:nvPr>
            <p:ph type="dt" sz="half" idx="10"/>
          </p:nvPr>
        </p:nvSpPr>
        <p:spPr/>
        <p:txBody>
          <a:bodyPr/>
          <a:lstStyle/>
          <a:p>
            <a:fld id="{F505E458-EDBD-1C40-8F0C-1FB288C7275A}" type="datetime1">
              <a:rPr kumimoji="1" lang="ja-JP" altLang="en-US" smtClean="0"/>
              <a:t>2023/2/26</a:t>
            </a:fld>
            <a:endParaRPr kumimoji="1" lang="ja-JP" altLang="en-US"/>
          </a:p>
        </p:txBody>
      </p:sp>
      <p:sp>
        <p:nvSpPr>
          <p:cNvPr id="5" name="フッター プレースホルダー 4">
            <a:extLst>
              <a:ext uri="{FF2B5EF4-FFF2-40B4-BE49-F238E27FC236}">
                <a16:creationId xmlns:a16="http://schemas.microsoft.com/office/drawing/2014/main" id="{A0EA1C43-96D9-E5B3-68ED-21AD32000D1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34F67C9-FFD5-49B1-CF45-FD054C306A67}"/>
              </a:ext>
            </a:extLst>
          </p:cNvPr>
          <p:cNvSpPr>
            <a:spLocks noGrp="1"/>
          </p:cNvSpPr>
          <p:nvPr>
            <p:ph type="sldNum" sz="quarter" idx="12"/>
          </p:nvPr>
        </p:nvSpPr>
        <p:spPr/>
        <p:txBody>
          <a:bodyPr/>
          <a:lstStyle/>
          <a:p>
            <a:fld id="{B028801F-45B3-0741-9CE6-EAE12BAF72F5}" type="slidenum">
              <a:rPr kumimoji="1" lang="ja-JP" altLang="en-US" smtClean="0"/>
              <a:t>‹#›</a:t>
            </a:fld>
            <a:endParaRPr kumimoji="1" lang="ja-JP" altLang="en-US"/>
          </a:p>
        </p:txBody>
      </p:sp>
    </p:spTree>
    <p:extLst>
      <p:ext uri="{BB962C8B-B14F-4D97-AF65-F5344CB8AC3E}">
        <p14:creationId xmlns:p14="http://schemas.microsoft.com/office/powerpoint/2010/main" val="41905661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E4E4B09-BEA1-B75D-99D7-EA2F3B0BFA3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05621F7-700C-7E85-867A-F4E6D6C13DE0}"/>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D405328A-A47C-143B-EF6E-CC8A3F95D964}"/>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2F220B5E-BFE4-096A-C438-27A78FF08D57}"/>
              </a:ext>
            </a:extLst>
          </p:cNvPr>
          <p:cNvSpPr>
            <a:spLocks noGrp="1"/>
          </p:cNvSpPr>
          <p:nvPr>
            <p:ph type="dt" sz="half" idx="10"/>
          </p:nvPr>
        </p:nvSpPr>
        <p:spPr/>
        <p:txBody>
          <a:bodyPr/>
          <a:lstStyle/>
          <a:p>
            <a:fld id="{C9376D0B-77C5-964C-8E8D-4FABE33E783E}" type="datetime1">
              <a:rPr kumimoji="1" lang="ja-JP" altLang="en-US" smtClean="0"/>
              <a:t>2023/2/26</a:t>
            </a:fld>
            <a:endParaRPr kumimoji="1" lang="ja-JP" altLang="en-US"/>
          </a:p>
        </p:txBody>
      </p:sp>
      <p:sp>
        <p:nvSpPr>
          <p:cNvPr id="6" name="フッター プレースホルダー 5">
            <a:extLst>
              <a:ext uri="{FF2B5EF4-FFF2-40B4-BE49-F238E27FC236}">
                <a16:creationId xmlns:a16="http://schemas.microsoft.com/office/drawing/2014/main" id="{7EFE0756-30AF-C50A-64C4-4ECB1011244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A4B9CE5-FB6D-0FDB-0D4F-2078006112EB}"/>
              </a:ext>
            </a:extLst>
          </p:cNvPr>
          <p:cNvSpPr>
            <a:spLocks noGrp="1"/>
          </p:cNvSpPr>
          <p:nvPr>
            <p:ph type="sldNum" sz="quarter" idx="12"/>
          </p:nvPr>
        </p:nvSpPr>
        <p:spPr/>
        <p:txBody>
          <a:bodyPr/>
          <a:lstStyle/>
          <a:p>
            <a:fld id="{B028801F-45B3-0741-9CE6-EAE12BAF72F5}" type="slidenum">
              <a:rPr kumimoji="1" lang="ja-JP" altLang="en-US" smtClean="0"/>
              <a:t>‹#›</a:t>
            </a:fld>
            <a:endParaRPr kumimoji="1" lang="ja-JP" altLang="en-US"/>
          </a:p>
        </p:txBody>
      </p:sp>
    </p:spTree>
    <p:extLst>
      <p:ext uri="{BB962C8B-B14F-4D97-AF65-F5344CB8AC3E}">
        <p14:creationId xmlns:p14="http://schemas.microsoft.com/office/powerpoint/2010/main" val="3992435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54DDFC2-B828-3375-B387-A7CF43E13517}"/>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4FAF762-09CA-A22A-CB57-629669BFB9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6B975751-C96F-B444-60D8-2BC564993987}"/>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04D33144-79FD-B8C9-85BC-16E189A7D2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C3D72ED6-1C86-EDD0-39BE-242AC81FA5AC}"/>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10604C17-D004-7DB4-3D00-B21175BA44AB}"/>
              </a:ext>
            </a:extLst>
          </p:cNvPr>
          <p:cNvSpPr>
            <a:spLocks noGrp="1"/>
          </p:cNvSpPr>
          <p:nvPr>
            <p:ph type="dt" sz="half" idx="10"/>
          </p:nvPr>
        </p:nvSpPr>
        <p:spPr/>
        <p:txBody>
          <a:bodyPr/>
          <a:lstStyle/>
          <a:p>
            <a:fld id="{471F410E-EA74-5F41-86E3-922E2ED98AC0}" type="datetime1">
              <a:rPr kumimoji="1" lang="ja-JP" altLang="en-US" smtClean="0"/>
              <a:t>2023/2/26</a:t>
            </a:fld>
            <a:endParaRPr kumimoji="1" lang="ja-JP" altLang="en-US"/>
          </a:p>
        </p:txBody>
      </p:sp>
      <p:sp>
        <p:nvSpPr>
          <p:cNvPr id="8" name="フッター プレースホルダー 7">
            <a:extLst>
              <a:ext uri="{FF2B5EF4-FFF2-40B4-BE49-F238E27FC236}">
                <a16:creationId xmlns:a16="http://schemas.microsoft.com/office/drawing/2014/main" id="{EB0E3192-EF87-2640-7B77-046FD8CC20E3}"/>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E56FF4F9-DED2-0991-B8A8-7FB9F3D5F650}"/>
              </a:ext>
            </a:extLst>
          </p:cNvPr>
          <p:cNvSpPr>
            <a:spLocks noGrp="1"/>
          </p:cNvSpPr>
          <p:nvPr>
            <p:ph type="sldNum" sz="quarter" idx="12"/>
          </p:nvPr>
        </p:nvSpPr>
        <p:spPr/>
        <p:txBody>
          <a:bodyPr/>
          <a:lstStyle/>
          <a:p>
            <a:fld id="{B028801F-45B3-0741-9CE6-EAE12BAF72F5}" type="slidenum">
              <a:rPr kumimoji="1" lang="ja-JP" altLang="en-US" smtClean="0"/>
              <a:t>‹#›</a:t>
            </a:fld>
            <a:endParaRPr kumimoji="1" lang="ja-JP" altLang="en-US"/>
          </a:p>
        </p:txBody>
      </p:sp>
    </p:spTree>
    <p:extLst>
      <p:ext uri="{BB962C8B-B14F-4D97-AF65-F5344CB8AC3E}">
        <p14:creationId xmlns:p14="http://schemas.microsoft.com/office/powerpoint/2010/main" val="29595334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3846F5-A52D-1F70-2FDB-2A06E9178E6C}"/>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75AAD0AF-B168-170F-245D-670B02A91045}"/>
              </a:ext>
            </a:extLst>
          </p:cNvPr>
          <p:cNvSpPr>
            <a:spLocks noGrp="1"/>
          </p:cNvSpPr>
          <p:nvPr>
            <p:ph type="dt" sz="half" idx="10"/>
          </p:nvPr>
        </p:nvSpPr>
        <p:spPr/>
        <p:txBody>
          <a:bodyPr/>
          <a:lstStyle/>
          <a:p>
            <a:fld id="{6415D545-DFEA-C942-9D36-EC80221E4EFB}" type="datetime1">
              <a:rPr kumimoji="1" lang="ja-JP" altLang="en-US" smtClean="0"/>
              <a:t>2023/2/26</a:t>
            </a:fld>
            <a:endParaRPr kumimoji="1" lang="ja-JP" altLang="en-US"/>
          </a:p>
        </p:txBody>
      </p:sp>
      <p:sp>
        <p:nvSpPr>
          <p:cNvPr id="4" name="フッター プレースホルダー 3">
            <a:extLst>
              <a:ext uri="{FF2B5EF4-FFF2-40B4-BE49-F238E27FC236}">
                <a16:creationId xmlns:a16="http://schemas.microsoft.com/office/drawing/2014/main" id="{0EFAA944-C6C7-0E0A-00D5-E00E3EFBFCF7}"/>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09F194E4-EEC9-41D0-CE78-4A911182AAFA}"/>
              </a:ext>
            </a:extLst>
          </p:cNvPr>
          <p:cNvSpPr>
            <a:spLocks noGrp="1"/>
          </p:cNvSpPr>
          <p:nvPr>
            <p:ph type="sldNum" sz="quarter" idx="12"/>
          </p:nvPr>
        </p:nvSpPr>
        <p:spPr/>
        <p:txBody>
          <a:bodyPr/>
          <a:lstStyle/>
          <a:p>
            <a:fld id="{B028801F-45B3-0741-9CE6-EAE12BAF72F5}" type="slidenum">
              <a:rPr kumimoji="1" lang="ja-JP" altLang="en-US" smtClean="0"/>
              <a:t>‹#›</a:t>
            </a:fld>
            <a:endParaRPr kumimoji="1" lang="ja-JP" altLang="en-US"/>
          </a:p>
        </p:txBody>
      </p:sp>
    </p:spTree>
    <p:extLst>
      <p:ext uri="{BB962C8B-B14F-4D97-AF65-F5344CB8AC3E}">
        <p14:creationId xmlns:p14="http://schemas.microsoft.com/office/powerpoint/2010/main" val="2930298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57ED22F9-3F48-3057-A2C7-19BC3FC7E662}"/>
              </a:ext>
            </a:extLst>
          </p:cNvPr>
          <p:cNvSpPr>
            <a:spLocks noGrp="1"/>
          </p:cNvSpPr>
          <p:nvPr>
            <p:ph type="dt" sz="half" idx="10"/>
          </p:nvPr>
        </p:nvSpPr>
        <p:spPr/>
        <p:txBody>
          <a:bodyPr/>
          <a:lstStyle/>
          <a:p>
            <a:fld id="{C9527B93-A5ED-614A-B8FB-8C2022687253}" type="datetime1">
              <a:rPr kumimoji="1" lang="ja-JP" altLang="en-US" smtClean="0"/>
              <a:t>2023/2/26</a:t>
            </a:fld>
            <a:endParaRPr kumimoji="1" lang="ja-JP" altLang="en-US"/>
          </a:p>
        </p:txBody>
      </p:sp>
      <p:sp>
        <p:nvSpPr>
          <p:cNvPr id="3" name="フッター プレースホルダー 2">
            <a:extLst>
              <a:ext uri="{FF2B5EF4-FFF2-40B4-BE49-F238E27FC236}">
                <a16:creationId xmlns:a16="http://schemas.microsoft.com/office/drawing/2014/main" id="{B29DFBA6-D6E7-C912-AD37-E7DC95B5FF75}"/>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6BBE1A83-A9C8-DF5E-2950-BDBBFA246A48}"/>
              </a:ext>
            </a:extLst>
          </p:cNvPr>
          <p:cNvSpPr>
            <a:spLocks noGrp="1"/>
          </p:cNvSpPr>
          <p:nvPr>
            <p:ph type="sldNum" sz="quarter" idx="12"/>
          </p:nvPr>
        </p:nvSpPr>
        <p:spPr/>
        <p:txBody>
          <a:bodyPr/>
          <a:lstStyle/>
          <a:p>
            <a:fld id="{B028801F-45B3-0741-9CE6-EAE12BAF72F5}" type="slidenum">
              <a:rPr kumimoji="1" lang="ja-JP" altLang="en-US" smtClean="0"/>
              <a:t>‹#›</a:t>
            </a:fld>
            <a:endParaRPr kumimoji="1" lang="ja-JP" altLang="en-US"/>
          </a:p>
        </p:txBody>
      </p:sp>
    </p:spTree>
    <p:extLst>
      <p:ext uri="{BB962C8B-B14F-4D97-AF65-F5344CB8AC3E}">
        <p14:creationId xmlns:p14="http://schemas.microsoft.com/office/powerpoint/2010/main" val="2020481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0661CFF-AB6F-4BBD-BD3F-741EB6672FDD}"/>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3F7C84F-66A9-3277-4B4D-26FF47A9F5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91F7711A-F27F-78CB-A8D8-B40C3BAB5D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E0CD328A-67AC-1EF8-16B3-445062EBBF39}"/>
              </a:ext>
            </a:extLst>
          </p:cNvPr>
          <p:cNvSpPr>
            <a:spLocks noGrp="1"/>
          </p:cNvSpPr>
          <p:nvPr>
            <p:ph type="dt" sz="half" idx="10"/>
          </p:nvPr>
        </p:nvSpPr>
        <p:spPr/>
        <p:txBody>
          <a:bodyPr/>
          <a:lstStyle/>
          <a:p>
            <a:fld id="{C1996DC7-75DF-354C-851D-829DD6E17EA3}" type="datetime1">
              <a:rPr kumimoji="1" lang="ja-JP" altLang="en-US" smtClean="0"/>
              <a:t>2023/2/26</a:t>
            </a:fld>
            <a:endParaRPr kumimoji="1" lang="ja-JP" altLang="en-US"/>
          </a:p>
        </p:txBody>
      </p:sp>
      <p:sp>
        <p:nvSpPr>
          <p:cNvPr id="6" name="フッター プレースホルダー 5">
            <a:extLst>
              <a:ext uri="{FF2B5EF4-FFF2-40B4-BE49-F238E27FC236}">
                <a16:creationId xmlns:a16="http://schemas.microsoft.com/office/drawing/2014/main" id="{8CB02595-13BD-6080-22BD-47E0A5C4B308}"/>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53D11660-940C-FE6D-3423-ADC63E3D010E}"/>
              </a:ext>
            </a:extLst>
          </p:cNvPr>
          <p:cNvSpPr>
            <a:spLocks noGrp="1"/>
          </p:cNvSpPr>
          <p:nvPr>
            <p:ph type="sldNum" sz="quarter" idx="12"/>
          </p:nvPr>
        </p:nvSpPr>
        <p:spPr/>
        <p:txBody>
          <a:bodyPr/>
          <a:lstStyle/>
          <a:p>
            <a:fld id="{B028801F-45B3-0741-9CE6-EAE12BAF72F5}" type="slidenum">
              <a:rPr kumimoji="1" lang="ja-JP" altLang="en-US" smtClean="0"/>
              <a:t>‹#›</a:t>
            </a:fld>
            <a:endParaRPr kumimoji="1" lang="ja-JP" altLang="en-US"/>
          </a:p>
        </p:txBody>
      </p:sp>
    </p:spTree>
    <p:extLst>
      <p:ext uri="{BB962C8B-B14F-4D97-AF65-F5344CB8AC3E}">
        <p14:creationId xmlns:p14="http://schemas.microsoft.com/office/powerpoint/2010/main" val="1048246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1F3DB64-5DD7-2C32-6C46-BF73A77131FC}"/>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2D151BC1-E14D-9823-8188-C63E1146B8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427AB292-462C-084B-0442-DD50C5E51A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E9E679D9-98E7-99D1-D01E-E5B9083D2685}"/>
              </a:ext>
            </a:extLst>
          </p:cNvPr>
          <p:cNvSpPr>
            <a:spLocks noGrp="1"/>
          </p:cNvSpPr>
          <p:nvPr>
            <p:ph type="dt" sz="half" idx="10"/>
          </p:nvPr>
        </p:nvSpPr>
        <p:spPr/>
        <p:txBody>
          <a:bodyPr/>
          <a:lstStyle/>
          <a:p>
            <a:fld id="{8D680C5E-761E-4E4E-A866-25432AE39A62}" type="datetime1">
              <a:rPr kumimoji="1" lang="ja-JP" altLang="en-US" smtClean="0"/>
              <a:t>2023/2/26</a:t>
            </a:fld>
            <a:endParaRPr kumimoji="1" lang="ja-JP" altLang="en-US"/>
          </a:p>
        </p:txBody>
      </p:sp>
      <p:sp>
        <p:nvSpPr>
          <p:cNvPr id="6" name="フッター プレースホルダー 5">
            <a:extLst>
              <a:ext uri="{FF2B5EF4-FFF2-40B4-BE49-F238E27FC236}">
                <a16:creationId xmlns:a16="http://schemas.microsoft.com/office/drawing/2014/main" id="{38202268-CA2B-3653-E5A1-FC28694C122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B497AF07-E7D3-A80E-1B5B-E09A22A1A016}"/>
              </a:ext>
            </a:extLst>
          </p:cNvPr>
          <p:cNvSpPr>
            <a:spLocks noGrp="1"/>
          </p:cNvSpPr>
          <p:nvPr>
            <p:ph type="sldNum" sz="quarter" idx="12"/>
          </p:nvPr>
        </p:nvSpPr>
        <p:spPr/>
        <p:txBody>
          <a:bodyPr/>
          <a:lstStyle/>
          <a:p>
            <a:fld id="{B028801F-45B3-0741-9CE6-EAE12BAF72F5}" type="slidenum">
              <a:rPr kumimoji="1" lang="ja-JP" altLang="en-US" smtClean="0"/>
              <a:t>‹#›</a:t>
            </a:fld>
            <a:endParaRPr kumimoji="1" lang="ja-JP" altLang="en-US"/>
          </a:p>
        </p:txBody>
      </p:sp>
    </p:spTree>
    <p:extLst>
      <p:ext uri="{BB962C8B-B14F-4D97-AF65-F5344CB8AC3E}">
        <p14:creationId xmlns:p14="http://schemas.microsoft.com/office/powerpoint/2010/main" val="82173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F5E48994-DC8E-249F-FBE5-D4A6C0EF22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8C70143-C861-23F3-379B-6DFA2DA991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805FEAD-EB9A-6575-2691-C713CCE1CC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108B08-A805-324D-BD21-79673AD0265C}" type="datetime1">
              <a:rPr kumimoji="1" lang="ja-JP" altLang="en-US" smtClean="0"/>
              <a:t>2023/2/26</a:t>
            </a:fld>
            <a:endParaRPr kumimoji="1" lang="ja-JP" altLang="en-US"/>
          </a:p>
        </p:txBody>
      </p:sp>
      <p:sp>
        <p:nvSpPr>
          <p:cNvPr id="5" name="フッター プレースホルダー 4">
            <a:extLst>
              <a:ext uri="{FF2B5EF4-FFF2-40B4-BE49-F238E27FC236}">
                <a16:creationId xmlns:a16="http://schemas.microsoft.com/office/drawing/2014/main" id="{87E6A2C4-1A94-ED33-0A9F-C3D3B9B12E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DBD23097-EEA9-3254-94B0-6B618C824E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28801F-45B3-0741-9CE6-EAE12BAF72F5}" type="slidenum">
              <a:rPr kumimoji="1" lang="ja-JP" altLang="en-US" smtClean="0"/>
              <a:t>‹#›</a:t>
            </a:fld>
            <a:endParaRPr kumimoji="1" lang="ja-JP" altLang="en-US"/>
          </a:p>
        </p:txBody>
      </p:sp>
    </p:spTree>
    <p:extLst>
      <p:ext uri="{BB962C8B-B14F-4D97-AF65-F5344CB8AC3E}">
        <p14:creationId xmlns:p14="http://schemas.microsoft.com/office/powerpoint/2010/main" val="36879889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8848376-17C0-61B9-E48C-DFF88D600FB0}"/>
              </a:ext>
            </a:extLst>
          </p:cNvPr>
          <p:cNvSpPr>
            <a:spLocks noGrp="1"/>
          </p:cNvSpPr>
          <p:nvPr>
            <p:ph type="ctrTitle"/>
          </p:nvPr>
        </p:nvSpPr>
        <p:spPr/>
        <p:txBody>
          <a:bodyPr/>
          <a:lstStyle/>
          <a:p>
            <a:r>
              <a:rPr kumimoji="1" lang="ja-JP" altLang="en-US" dirty="0"/>
              <a:t>歌声の歌詞認識を用いた空耳楽曲の分析</a:t>
            </a:r>
          </a:p>
        </p:txBody>
      </p:sp>
      <p:sp>
        <p:nvSpPr>
          <p:cNvPr id="3" name="字幕 2">
            <a:extLst>
              <a:ext uri="{FF2B5EF4-FFF2-40B4-BE49-F238E27FC236}">
                <a16:creationId xmlns:a16="http://schemas.microsoft.com/office/drawing/2014/main" id="{FAD38175-A39E-D63D-D43B-B66E04222DCB}"/>
              </a:ext>
            </a:extLst>
          </p:cNvPr>
          <p:cNvSpPr>
            <a:spLocks noGrp="1"/>
          </p:cNvSpPr>
          <p:nvPr>
            <p:ph type="subTitle" idx="1"/>
          </p:nvPr>
        </p:nvSpPr>
        <p:spPr>
          <a:xfrm>
            <a:off x="1524000" y="4026580"/>
            <a:ext cx="9144000" cy="1805985"/>
          </a:xfrm>
        </p:spPr>
        <p:txBody>
          <a:bodyPr>
            <a:normAutofit/>
          </a:bodyPr>
          <a:lstStyle/>
          <a:p>
            <a:r>
              <a:rPr kumimoji="1" lang="ja-JP" altLang="en-US" dirty="0"/>
              <a:t>マネジメント工学専攻　中間発表会</a:t>
            </a:r>
            <a:endParaRPr kumimoji="1" lang="en-US" altLang="ja-JP" dirty="0"/>
          </a:p>
          <a:p>
            <a:r>
              <a:rPr kumimoji="1" lang="ja-JP" altLang="en-US" dirty="0"/>
              <a:t>吉田研究室</a:t>
            </a:r>
            <a:endParaRPr kumimoji="1" lang="en-US" altLang="ja-JP" dirty="0"/>
          </a:p>
          <a:p>
            <a:r>
              <a:rPr kumimoji="1" lang="en-US" altLang="ja-JP" dirty="0"/>
              <a:t>22M61016</a:t>
            </a:r>
          </a:p>
          <a:p>
            <a:r>
              <a:rPr lang="ja-JP" altLang="en-US" dirty="0"/>
              <a:t>半田 尚暉</a:t>
            </a:r>
            <a:endParaRPr kumimoji="1" lang="ja-JP" altLang="en-US" dirty="0"/>
          </a:p>
        </p:txBody>
      </p:sp>
      <p:sp>
        <p:nvSpPr>
          <p:cNvPr id="4" name="スライド番号プレースホルダー 3">
            <a:extLst>
              <a:ext uri="{FF2B5EF4-FFF2-40B4-BE49-F238E27FC236}">
                <a16:creationId xmlns:a16="http://schemas.microsoft.com/office/drawing/2014/main" id="{279CA4FD-8C17-123A-9CBB-1E29234E2B5A}"/>
              </a:ext>
            </a:extLst>
          </p:cNvPr>
          <p:cNvSpPr>
            <a:spLocks noGrp="1"/>
          </p:cNvSpPr>
          <p:nvPr>
            <p:ph type="sldNum" sz="quarter" idx="12"/>
          </p:nvPr>
        </p:nvSpPr>
        <p:spPr/>
        <p:txBody>
          <a:bodyPr/>
          <a:lstStyle/>
          <a:p>
            <a:fld id="{B028801F-45B3-0741-9CE6-EAE12BAF72F5}" type="slidenum">
              <a:rPr kumimoji="1" lang="ja-JP" altLang="en-US" smtClean="0"/>
              <a:t>1</a:t>
            </a:fld>
            <a:endParaRPr kumimoji="1" lang="ja-JP" altLang="en-US"/>
          </a:p>
        </p:txBody>
      </p:sp>
    </p:spTree>
    <p:extLst>
      <p:ext uri="{BB962C8B-B14F-4D97-AF65-F5344CB8AC3E}">
        <p14:creationId xmlns:p14="http://schemas.microsoft.com/office/powerpoint/2010/main" val="245153725"/>
      </p:ext>
    </p:extLst>
  </p:cSld>
  <p:clrMapOvr>
    <a:masterClrMapping/>
  </p:clrMapOvr>
  <mc:AlternateContent xmlns:mc="http://schemas.openxmlformats.org/markup-compatibility/2006" xmlns:p14="http://schemas.microsoft.com/office/powerpoint/2010/main">
    <mc:Choice Requires="p14">
      <p:transition spd="slow" p14:dur="2000" advTm="1495"/>
    </mc:Choice>
    <mc:Fallback xmlns="">
      <p:transition spd="slow" advTm="149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5">
            <a:extLst>
              <a:ext uri="{FF2B5EF4-FFF2-40B4-BE49-F238E27FC236}">
                <a16:creationId xmlns:a16="http://schemas.microsoft.com/office/drawing/2014/main" id="{10DC452B-1641-2D6D-9C26-CD175EA94559}"/>
              </a:ext>
            </a:extLst>
          </p:cNvPr>
          <p:cNvGraphicFramePr>
            <a:graphicFrameLocks noGrp="1"/>
          </p:cNvGraphicFramePr>
          <p:nvPr>
            <p:extLst>
              <p:ext uri="{D42A27DB-BD31-4B8C-83A1-F6EECF244321}">
                <p14:modId xmlns:p14="http://schemas.microsoft.com/office/powerpoint/2010/main" val="389142289"/>
              </p:ext>
            </p:extLst>
          </p:nvPr>
        </p:nvGraphicFramePr>
        <p:xfrm>
          <a:off x="719780" y="1370435"/>
          <a:ext cx="8633225" cy="2286000"/>
        </p:xfrm>
        <a:graphic>
          <a:graphicData uri="http://schemas.openxmlformats.org/drawingml/2006/table">
            <a:tbl>
              <a:tblPr firstRow="1" bandRow="1">
                <a:tableStyleId>{F5AB1C69-6EDB-4FF4-983F-18BD219EF322}</a:tableStyleId>
              </a:tblPr>
              <a:tblGrid>
                <a:gridCol w="4611680">
                  <a:extLst>
                    <a:ext uri="{9D8B030D-6E8A-4147-A177-3AD203B41FA5}">
                      <a16:colId xmlns:a16="http://schemas.microsoft.com/office/drawing/2014/main" val="535663769"/>
                    </a:ext>
                  </a:extLst>
                </a:gridCol>
                <a:gridCol w="1998126">
                  <a:extLst>
                    <a:ext uri="{9D8B030D-6E8A-4147-A177-3AD203B41FA5}">
                      <a16:colId xmlns:a16="http://schemas.microsoft.com/office/drawing/2014/main" val="3260619526"/>
                    </a:ext>
                  </a:extLst>
                </a:gridCol>
                <a:gridCol w="2023419">
                  <a:extLst>
                    <a:ext uri="{9D8B030D-6E8A-4147-A177-3AD203B41FA5}">
                      <a16:colId xmlns:a16="http://schemas.microsoft.com/office/drawing/2014/main" val="2406934330"/>
                    </a:ext>
                  </a:extLst>
                </a:gridCol>
              </a:tblGrid>
              <a:tr h="393110">
                <a:tc>
                  <a:txBody>
                    <a:bodyPr/>
                    <a:lstStyle/>
                    <a:p>
                      <a:pPr algn="ctr"/>
                      <a:r>
                        <a:rPr kumimoji="1" lang="ja-JP" altLang="en-US" sz="1800" b="0" dirty="0">
                          <a:solidFill>
                            <a:schemeClr val="tx1"/>
                          </a:solidFill>
                        </a:rPr>
                        <a:t>レーベンシュタイン距離</a:t>
                      </a:r>
                    </a:p>
                  </a:txBody>
                  <a:tcPr anchor="c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2400" b="0" u="none" strike="noStrike" dirty="0">
                          <a:solidFill>
                            <a:schemeClr val="tx1"/>
                          </a:solidFill>
                          <a:effectLst/>
                        </a:rPr>
                        <a:t>元の歌詞</a:t>
                      </a:r>
                      <a:endParaRPr kumimoji="1" lang="ja-JP" altLang="en-US" sz="2400" b="0" dirty="0">
                        <a:solidFill>
                          <a:schemeClr val="tx1"/>
                        </a:solidFill>
                      </a:endParaRPr>
                    </a:p>
                  </a:txBody>
                  <a:tcPr>
                    <a:solidFill>
                      <a:schemeClr val="accent1">
                        <a:lumMod val="20000"/>
                        <a:lumOff val="80000"/>
                      </a:schemeClr>
                    </a:solidFill>
                  </a:tcPr>
                </a:tc>
                <a:tc>
                  <a:txBody>
                    <a:bodyPr/>
                    <a:lstStyle/>
                    <a:p>
                      <a:pPr algn="ctr" fontAlgn="ctr"/>
                      <a:r>
                        <a:rPr lang="ja-JP" altLang="en-US" sz="2400" b="0" i="0" u="none" strike="noStrike" dirty="0">
                          <a:solidFill>
                            <a:schemeClr val="tx1"/>
                          </a:solidFill>
                          <a:effectLst/>
                          <a:latin typeface="游ゴシック" panose="020B0400000000000000" pitchFamily="34" charset="-128"/>
                          <a:ea typeface="游ゴシック" panose="020B0400000000000000" pitchFamily="34" charset="-128"/>
                        </a:rPr>
                        <a:t>空耳</a:t>
                      </a:r>
                    </a:p>
                  </a:txBody>
                  <a:tcPr>
                    <a:solidFill>
                      <a:schemeClr val="accent1">
                        <a:lumMod val="20000"/>
                        <a:lumOff val="80000"/>
                      </a:schemeClr>
                    </a:solidFill>
                  </a:tcPr>
                </a:tc>
                <a:extLst>
                  <a:ext uri="{0D108BD9-81ED-4DB2-BD59-A6C34878D82A}">
                    <a16:rowId xmlns:a16="http://schemas.microsoft.com/office/drawing/2014/main" val="4032118911"/>
                  </a:ext>
                </a:extLst>
              </a:tr>
              <a:tr h="393110">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2400" u="none" strike="noStrike" dirty="0">
                          <a:solidFill>
                            <a:schemeClr val="tx1"/>
                          </a:solidFill>
                          <a:effectLst/>
                        </a:rPr>
                        <a:t>空耳</a:t>
                      </a:r>
                      <a:r>
                        <a:rPr lang="en-US" altLang="ja-JP" sz="2400" u="none" strike="noStrike" dirty="0">
                          <a:solidFill>
                            <a:schemeClr val="tx1"/>
                          </a:solidFill>
                          <a:effectLst/>
                        </a:rPr>
                        <a:t>(</a:t>
                      </a:r>
                      <a:r>
                        <a:rPr lang="ja-JP" altLang="en-US" sz="2400" u="none" strike="noStrike" dirty="0">
                          <a:solidFill>
                            <a:schemeClr val="tx1"/>
                          </a:solidFill>
                          <a:effectLst/>
                        </a:rPr>
                        <a:t>お前多分腎臓悪い</a:t>
                      </a:r>
                      <a:r>
                        <a:rPr lang="en-US" altLang="ja-JP" sz="2400" b="0" i="0" u="none" strike="noStrike" dirty="0">
                          <a:solidFill>
                            <a:schemeClr val="tx1"/>
                          </a:solidFill>
                          <a:effectLst/>
                          <a:latin typeface="游ゴシック" panose="020B0400000000000000" pitchFamily="34" charset="-128"/>
                          <a:ea typeface="游ゴシック" panose="020B0400000000000000" pitchFamily="34" charset="-128"/>
                        </a:rPr>
                        <a:t>)</a:t>
                      </a:r>
                      <a:endParaRPr lang="ja-JP" altLang="en-US" sz="2400" b="0" i="0" u="none" strike="noStrike" dirty="0">
                        <a:solidFill>
                          <a:schemeClr val="tx1"/>
                        </a:solidFill>
                        <a:effectLst/>
                        <a:latin typeface="游ゴシック" panose="020B0400000000000000" pitchFamily="34" charset="-128"/>
                        <a:ea typeface="游ゴシック" panose="020B0400000000000000" pitchFamily="34" charset="-128"/>
                      </a:endParaRPr>
                    </a:p>
                  </a:txBody>
                  <a:tcPr>
                    <a:solidFill>
                      <a:schemeClr val="accent1">
                        <a:lumMod val="20000"/>
                        <a:lumOff val="80000"/>
                      </a:schemeClr>
                    </a:solidFill>
                  </a:tcPr>
                </a:tc>
                <a:tc>
                  <a:txBody>
                    <a:bodyPr/>
                    <a:lstStyle/>
                    <a:p>
                      <a:pPr algn="ctr"/>
                      <a:r>
                        <a:rPr kumimoji="1" lang="en-US" altLang="ja-JP" sz="2400" dirty="0"/>
                        <a:t>29</a:t>
                      </a:r>
                      <a:endParaRPr kumimoji="1" lang="ja-JP" altLang="en-US" sz="2400" dirty="0"/>
                    </a:p>
                  </a:txBody>
                  <a:tcPr>
                    <a:solidFill>
                      <a:schemeClr val="accent1">
                        <a:lumMod val="20000"/>
                        <a:lumOff val="80000"/>
                      </a:schemeClr>
                    </a:solidFill>
                  </a:tcPr>
                </a:tc>
                <a:tc>
                  <a:txBody>
                    <a:bodyPr/>
                    <a:lstStyle/>
                    <a:p>
                      <a:pPr algn="ctr"/>
                      <a:r>
                        <a:rPr kumimoji="1" lang="en-US" altLang="ja-JP" sz="2400" dirty="0"/>
                        <a:t>―</a:t>
                      </a:r>
                      <a:endParaRPr kumimoji="1" lang="ja-JP" altLang="en-US" sz="2400" dirty="0"/>
                    </a:p>
                  </a:txBody>
                  <a:tcPr>
                    <a:solidFill>
                      <a:schemeClr val="accent1">
                        <a:lumMod val="20000"/>
                        <a:lumOff val="80000"/>
                      </a:schemeClr>
                    </a:solidFill>
                  </a:tcPr>
                </a:tc>
                <a:extLst>
                  <a:ext uri="{0D108BD9-81ED-4DB2-BD59-A6C34878D82A}">
                    <a16:rowId xmlns:a16="http://schemas.microsoft.com/office/drawing/2014/main" val="1850961661"/>
                  </a:ext>
                </a:extLst>
              </a:tr>
              <a:tr h="393110">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2400" u="none" strike="noStrike" dirty="0">
                          <a:solidFill>
                            <a:schemeClr val="tx1"/>
                          </a:solidFill>
                          <a:effectLst/>
                        </a:rPr>
                        <a:t>お前多分心臓悪い</a:t>
                      </a:r>
                      <a:endParaRPr lang="ja-JP" altLang="en-US" sz="2400" b="0" i="0" u="none" strike="noStrike" dirty="0">
                        <a:solidFill>
                          <a:schemeClr val="tx1"/>
                        </a:solidFill>
                        <a:effectLst/>
                        <a:latin typeface="游ゴシック" panose="020B0400000000000000" pitchFamily="34" charset="-128"/>
                        <a:ea typeface="游ゴシック" panose="020B0400000000000000" pitchFamily="34" charset="-128"/>
                      </a:endParaRPr>
                    </a:p>
                  </a:txBody>
                  <a:tcPr>
                    <a:solidFill>
                      <a:schemeClr val="accent1">
                        <a:lumMod val="20000"/>
                        <a:lumOff val="80000"/>
                      </a:schemeClr>
                    </a:solidFill>
                  </a:tcPr>
                </a:tc>
                <a:tc>
                  <a:txBody>
                    <a:bodyPr/>
                    <a:lstStyle/>
                    <a:p>
                      <a:pPr algn="ctr"/>
                      <a:r>
                        <a:rPr kumimoji="1" lang="en-US" altLang="ja-JP" sz="2400" dirty="0"/>
                        <a:t>29</a:t>
                      </a:r>
                      <a:endParaRPr kumimoji="1" lang="ja-JP" altLang="en-US" sz="2400" dirty="0"/>
                    </a:p>
                  </a:txBody>
                  <a:tcPr>
                    <a:solidFill>
                      <a:schemeClr val="accent1">
                        <a:lumMod val="20000"/>
                        <a:lumOff val="80000"/>
                      </a:schemeClr>
                    </a:solidFill>
                  </a:tcPr>
                </a:tc>
                <a:tc>
                  <a:txBody>
                    <a:bodyPr/>
                    <a:lstStyle/>
                    <a:p>
                      <a:pPr algn="ctr"/>
                      <a:r>
                        <a:rPr kumimoji="1" lang="en-US" altLang="ja-JP" sz="2400" dirty="0"/>
                        <a:t>2</a:t>
                      </a:r>
                      <a:endParaRPr kumimoji="1" lang="ja-JP" altLang="en-US" sz="2400" dirty="0"/>
                    </a:p>
                  </a:txBody>
                  <a:tcPr>
                    <a:solidFill>
                      <a:schemeClr val="accent1">
                        <a:lumMod val="20000"/>
                        <a:lumOff val="80000"/>
                      </a:schemeClr>
                    </a:solidFill>
                  </a:tcPr>
                </a:tc>
                <a:extLst>
                  <a:ext uri="{0D108BD9-81ED-4DB2-BD59-A6C34878D82A}">
                    <a16:rowId xmlns:a16="http://schemas.microsoft.com/office/drawing/2014/main" val="3091848423"/>
                  </a:ext>
                </a:extLst>
              </a:tr>
              <a:tr h="393110">
                <a:tc>
                  <a:txBody>
                    <a:bodyPr/>
                    <a:lstStyle/>
                    <a:p>
                      <a:pPr algn="ctr" fontAlgn="ctr"/>
                      <a:r>
                        <a:rPr lang="ja-JP" altLang="en-US" sz="2400" u="none" strike="noStrike" dirty="0">
                          <a:effectLst/>
                        </a:rPr>
                        <a:t>厨房腎臓</a:t>
                      </a:r>
                      <a:r>
                        <a:rPr lang="en" altLang="ja-JP" sz="2400" u="none" strike="noStrike" dirty="0">
                          <a:effectLst/>
                        </a:rPr>
                        <a:t>Huawei</a:t>
                      </a:r>
                      <a:endParaRPr lang="en" altLang="ja-JP" sz="2400" b="0" i="0" u="none" strike="noStrike" dirty="0">
                        <a:solidFill>
                          <a:srgbClr val="000000"/>
                        </a:solidFill>
                        <a:effectLst/>
                        <a:latin typeface="游ゴシック" panose="020B0400000000000000" pitchFamily="34" charset="-128"/>
                        <a:ea typeface="游ゴシック" panose="020B0400000000000000" pitchFamily="34" charset="-128"/>
                      </a:endParaRPr>
                    </a:p>
                  </a:txBody>
                  <a:tcPr>
                    <a:solidFill>
                      <a:schemeClr val="accent1">
                        <a:lumMod val="20000"/>
                        <a:lumOff val="80000"/>
                      </a:schemeClr>
                    </a:solidFill>
                  </a:tcPr>
                </a:tc>
                <a:tc>
                  <a:txBody>
                    <a:bodyPr/>
                    <a:lstStyle/>
                    <a:p>
                      <a:pPr algn="ctr"/>
                      <a:r>
                        <a:rPr kumimoji="1" lang="en-US" altLang="ja-JP" sz="2400" dirty="0">
                          <a:solidFill>
                            <a:srgbClr val="FF0000"/>
                          </a:solidFill>
                        </a:rPr>
                        <a:t>29</a:t>
                      </a:r>
                      <a:endParaRPr kumimoji="1" lang="ja-JP" altLang="en-US" sz="2400" dirty="0">
                        <a:solidFill>
                          <a:srgbClr val="FF0000"/>
                        </a:solidFill>
                      </a:endParaRPr>
                    </a:p>
                  </a:txBody>
                  <a:tcPr>
                    <a:solidFill>
                      <a:schemeClr val="accent1">
                        <a:lumMod val="20000"/>
                        <a:lumOff val="80000"/>
                      </a:schemeClr>
                    </a:solidFill>
                  </a:tcPr>
                </a:tc>
                <a:tc>
                  <a:txBody>
                    <a:bodyPr/>
                    <a:lstStyle/>
                    <a:p>
                      <a:pPr algn="ctr"/>
                      <a:r>
                        <a:rPr kumimoji="1" lang="en-US" altLang="ja-JP" sz="2400" dirty="0"/>
                        <a:t>16</a:t>
                      </a:r>
                      <a:endParaRPr kumimoji="1" lang="ja-JP" altLang="en-US" sz="2400" dirty="0"/>
                    </a:p>
                  </a:txBody>
                  <a:tcPr>
                    <a:solidFill>
                      <a:schemeClr val="accent1">
                        <a:lumMod val="20000"/>
                        <a:lumOff val="80000"/>
                      </a:schemeClr>
                    </a:solidFill>
                  </a:tcPr>
                </a:tc>
                <a:extLst>
                  <a:ext uri="{0D108BD9-81ED-4DB2-BD59-A6C34878D82A}">
                    <a16:rowId xmlns:a16="http://schemas.microsoft.com/office/drawing/2014/main" val="1791962432"/>
                  </a:ext>
                </a:extLst>
              </a:tr>
              <a:tr h="393110">
                <a:tc>
                  <a:txBody>
                    <a:bodyPr/>
                    <a:lstStyle/>
                    <a:p>
                      <a:pPr algn="ctr" fontAlgn="ctr"/>
                      <a:r>
                        <a:rPr lang="ja-JP" altLang="en-US" sz="2400" b="1" u="none" strike="noStrike" dirty="0">
                          <a:effectLst/>
                        </a:rPr>
                        <a:t>ちょうど戦争ファーム</a:t>
                      </a:r>
                      <a:endParaRPr lang="ja-JP" altLang="en-US" sz="2400" b="1" i="0" u="none" strike="noStrike" dirty="0">
                        <a:solidFill>
                          <a:srgbClr val="000000"/>
                        </a:solidFill>
                        <a:effectLst/>
                        <a:latin typeface="游ゴシック" panose="020B0400000000000000" pitchFamily="34" charset="-128"/>
                        <a:ea typeface="游ゴシック" panose="020B0400000000000000" pitchFamily="34" charset="-128"/>
                      </a:endParaRPr>
                    </a:p>
                  </a:txBody>
                  <a:tcPr>
                    <a:solidFill>
                      <a:schemeClr val="accent1">
                        <a:lumMod val="20000"/>
                        <a:lumOff val="80000"/>
                      </a:schemeClr>
                    </a:solidFill>
                  </a:tcPr>
                </a:tc>
                <a:tc>
                  <a:txBody>
                    <a:bodyPr/>
                    <a:lstStyle/>
                    <a:p>
                      <a:pPr algn="ctr"/>
                      <a:r>
                        <a:rPr kumimoji="1" lang="en-US" altLang="ja-JP" sz="2400" b="1" dirty="0"/>
                        <a:t>32</a:t>
                      </a:r>
                      <a:endParaRPr kumimoji="1" lang="ja-JP" altLang="en-US" sz="2400" b="1" dirty="0"/>
                    </a:p>
                  </a:txBody>
                  <a:tcPr>
                    <a:solidFill>
                      <a:schemeClr val="accent1">
                        <a:lumMod val="20000"/>
                        <a:lumOff val="80000"/>
                      </a:schemeClr>
                    </a:solidFill>
                  </a:tcPr>
                </a:tc>
                <a:tc>
                  <a:txBody>
                    <a:bodyPr/>
                    <a:lstStyle/>
                    <a:p>
                      <a:pPr algn="ctr"/>
                      <a:r>
                        <a:rPr kumimoji="1" lang="en-US" altLang="ja-JP" sz="2400" b="1" dirty="0"/>
                        <a:t>19</a:t>
                      </a:r>
                      <a:endParaRPr kumimoji="1" lang="ja-JP" altLang="en-US" sz="2400" b="1" dirty="0"/>
                    </a:p>
                  </a:txBody>
                  <a:tcPr>
                    <a:solidFill>
                      <a:schemeClr val="accent1">
                        <a:lumMod val="20000"/>
                        <a:lumOff val="80000"/>
                      </a:schemeClr>
                    </a:solidFill>
                  </a:tcPr>
                </a:tc>
                <a:extLst>
                  <a:ext uri="{0D108BD9-81ED-4DB2-BD59-A6C34878D82A}">
                    <a16:rowId xmlns:a16="http://schemas.microsoft.com/office/drawing/2014/main" val="3557633936"/>
                  </a:ext>
                </a:extLst>
              </a:tr>
            </a:tbl>
          </a:graphicData>
        </a:graphic>
      </p:graphicFrame>
      <p:sp>
        <p:nvSpPr>
          <p:cNvPr id="6" name="テキスト ボックス 5">
            <a:extLst>
              <a:ext uri="{FF2B5EF4-FFF2-40B4-BE49-F238E27FC236}">
                <a16:creationId xmlns:a16="http://schemas.microsoft.com/office/drawing/2014/main" id="{3D36B9C9-662A-EF6F-BBC6-DF816C819349}"/>
              </a:ext>
            </a:extLst>
          </p:cNvPr>
          <p:cNvSpPr txBox="1"/>
          <p:nvPr/>
        </p:nvSpPr>
        <p:spPr>
          <a:xfrm>
            <a:off x="2858118" y="5041687"/>
            <a:ext cx="6122596" cy="1516441"/>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8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直感的に聞こえている空耳</a:t>
            </a:r>
            <a:endParaRPr kumimoji="1" lang="en-US" altLang="ja-JP" sz="28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28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a:t>
            </a:r>
            <a:r>
              <a:rPr kumimoji="1" lang="ja-JP" altLang="en-US" sz="28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一致</a:t>
            </a:r>
            <a:r>
              <a:rPr kumimoji="1" lang="en-US" altLang="ja-JP" sz="28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8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客観的な文字列の距離間の近さ</a:t>
            </a:r>
            <a:endParaRPr kumimoji="1" lang="en-US" altLang="ja-JP" sz="28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p:txBody>
      </p:sp>
      <p:sp>
        <p:nvSpPr>
          <p:cNvPr id="10" name="テキスト ボックス 9">
            <a:extLst>
              <a:ext uri="{FF2B5EF4-FFF2-40B4-BE49-F238E27FC236}">
                <a16:creationId xmlns:a16="http://schemas.microsoft.com/office/drawing/2014/main" id="{AD9B6ACD-2027-9E90-815E-C6DF8680D82C}"/>
              </a:ext>
            </a:extLst>
          </p:cNvPr>
          <p:cNvSpPr txBox="1"/>
          <p:nvPr/>
        </p:nvSpPr>
        <p:spPr>
          <a:xfrm>
            <a:off x="240955" y="3792765"/>
            <a:ext cx="6467438" cy="830997"/>
          </a:xfrm>
          <a:prstGeom prst="rect">
            <a:avLst/>
          </a:prstGeom>
          <a:noFill/>
        </p:spPr>
        <p:txBody>
          <a:bodyPr wrap="square" rtlCol="0">
            <a:spAutoFit/>
          </a:bodyPr>
          <a:lstStyle/>
          <a:p>
            <a:r>
              <a:rPr kumimoji="1" lang="ja-JP" altLang="en-US" sz="2400" dirty="0"/>
              <a:t>「厨房腎臓</a:t>
            </a:r>
            <a:r>
              <a:rPr kumimoji="1" lang="en-US" altLang="ja-JP" sz="2400" dirty="0"/>
              <a:t>Huawei</a:t>
            </a:r>
            <a:r>
              <a:rPr lang="ja-JP" altLang="en-US" sz="2400" dirty="0"/>
              <a:t>」</a:t>
            </a:r>
            <a:r>
              <a:rPr kumimoji="1" lang="ja-JP" altLang="en-US" sz="2400" dirty="0"/>
              <a:t>は単語だけなら似ている</a:t>
            </a:r>
            <a:endParaRPr kumimoji="1" lang="en-US" altLang="ja-JP" sz="2400" dirty="0"/>
          </a:p>
          <a:p>
            <a:r>
              <a:rPr kumimoji="1" lang="ja-JP" altLang="en-US" sz="2400" dirty="0"/>
              <a:t>「ちょうど戦争ファーム」は違和感がある</a:t>
            </a:r>
          </a:p>
        </p:txBody>
      </p:sp>
      <p:sp>
        <p:nvSpPr>
          <p:cNvPr id="11" name="矢印: 右 10">
            <a:extLst>
              <a:ext uri="{FF2B5EF4-FFF2-40B4-BE49-F238E27FC236}">
                <a16:creationId xmlns:a16="http://schemas.microsoft.com/office/drawing/2014/main" id="{AC437581-5733-E44D-BD73-6BDED8653375}"/>
              </a:ext>
            </a:extLst>
          </p:cNvPr>
          <p:cNvSpPr/>
          <p:nvPr/>
        </p:nvSpPr>
        <p:spPr>
          <a:xfrm>
            <a:off x="6662057" y="3731211"/>
            <a:ext cx="1835331" cy="8360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464F6FEC-6CE1-8307-95F3-DC84EA252616}"/>
              </a:ext>
            </a:extLst>
          </p:cNvPr>
          <p:cNvSpPr txBox="1"/>
          <p:nvPr/>
        </p:nvSpPr>
        <p:spPr>
          <a:xfrm>
            <a:off x="8497388" y="3731211"/>
            <a:ext cx="3473396" cy="954107"/>
          </a:xfrm>
          <a:prstGeom prst="rect">
            <a:avLst/>
          </a:prstGeom>
          <a:noFill/>
        </p:spPr>
        <p:txBody>
          <a:bodyPr wrap="square" rtlCol="0">
            <a:spAutoFit/>
          </a:bodyPr>
          <a:lstStyle/>
          <a:p>
            <a:r>
              <a:rPr kumimoji="1" lang="ja-JP" altLang="en-US" sz="2800" dirty="0"/>
              <a:t>レーベンシュタイン距離で差が出ている</a:t>
            </a:r>
          </a:p>
        </p:txBody>
      </p:sp>
      <p:sp>
        <p:nvSpPr>
          <p:cNvPr id="13" name="矢印: 折線 12">
            <a:extLst>
              <a:ext uri="{FF2B5EF4-FFF2-40B4-BE49-F238E27FC236}">
                <a16:creationId xmlns:a16="http://schemas.microsoft.com/office/drawing/2014/main" id="{AAF18496-2C9D-112C-566D-315F19924F44}"/>
              </a:ext>
            </a:extLst>
          </p:cNvPr>
          <p:cNvSpPr/>
          <p:nvPr/>
        </p:nvSpPr>
        <p:spPr>
          <a:xfrm rot="10800000">
            <a:off x="8673737" y="4868198"/>
            <a:ext cx="1632857" cy="1415036"/>
          </a:xfrm>
          <a:prstGeom prst="bentArrow">
            <a:avLst>
              <a:gd name="adj1" fmla="val 32846"/>
              <a:gd name="adj2" fmla="val 31693"/>
              <a:gd name="adj3" fmla="val 36539"/>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4" name="タイトル 1">
            <a:extLst>
              <a:ext uri="{FF2B5EF4-FFF2-40B4-BE49-F238E27FC236}">
                <a16:creationId xmlns:a16="http://schemas.microsoft.com/office/drawing/2014/main" id="{C6BD67EF-029D-F791-E7FE-F9CE51C413C1}"/>
              </a:ext>
            </a:extLst>
          </p:cNvPr>
          <p:cNvSpPr>
            <a:spLocks noGrp="1"/>
          </p:cNvSpPr>
          <p:nvPr>
            <p:ph type="title"/>
          </p:nvPr>
        </p:nvSpPr>
        <p:spPr>
          <a:xfrm>
            <a:off x="838200" y="365125"/>
            <a:ext cx="10515600" cy="1325563"/>
          </a:xfrm>
        </p:spPr>
        <p:txBody>
          <a:bodyPr/>
          <a:lstStyle/>
          <a:p>
            <a:r>
              <a:rPr kumimoji="1" lang="ja-JP" altLang="en-US"/>
              <a:t>③空耳</a:t>
            </a:r>
            <a:r>
              <a:rPr kumimoji="1" lang="ja-JP" altLang="en-US" dirty="0"/>
              <a:t>の数値比較</a:t>
            </a:r>
          </a:p>
        </p:txBody>
      </p:sp>
      <p:sp>
        <p:nvSpPr>
          <p:cNvPr id="3" name="テキスト ボックス 2">
            <a:extLst>
              <a:ext uri="{FF2B5EF4-FFF2-40B4-BE49-F238E27FC236}">
                <a16:creationId xmlns:a16="http://schemas.microsoft.com/office/drawing/2014/main" id="{2A50D9CC-B676-EFD8-A0D4-B8748BCD70F1}"/>
              </a:ext>
            </a:extLst>
          </p:cNvPr>
          <p:cNvSpPr txBox="1"/>
          <p:nvPr/>
        </p:nvSpPr>
        <p:spPr>
          <a:xfrm>
            <a:off x="6611155" y="895982"/>
            <a:ext cx="4138373" cy="369332"/>
          </a:xfrm>
          <a:prstGeom prst="rect">
            <a:avLst/>
          </a:prstGeom>
          <a:noFill/>
        </p:spPr>
        <p:txBody>
          <a:bodyPr wrap="square">
            <a:spAutoFit/>
          </a:bodyPr>
          <a:lstStyle/>
          <a:p>
            <a:pPr algn="ctr" fontAlgn="ctr"/>
            <a:r>
              <a:rPr lang="en" altLang="ja-JP" sz="1800" u="none" strike="noStrike" dirty="0">
                <a:effectLst/>
              </a:rPr>
              <a:t>all my troubles seemed so far away</a:t>
            </a:r>
            <a:endParaRPr lang="en" altLang="ja-JP" sz="1800" b="0" i="0" u="none" strike="noStrike" dirty="0">
              <a:solidFill>
                <a:srgbClr val="000000"/>
              </a:solidFill>
              <a:effectLst/>
              <a:latin typeface="游ゴシック" panose="020B0400000000000000" pitchFamily="34" charset="-128"/>
              <a:ea typeface="游ゴシック" panose="020B0400000000000000" pitchFamily="34" charset="-128"/>
            </a:endParaRPr>
          </a:p>
        </p:txBody>
      </p:sp>
      <p:sp>
        <p:nvSpPr>
          <p:cNvPr id="8" name="テキスト ボックス 7">
            <a:extLst>
              <a:ext uri="{FF2B5EF4-FFF2-40B4-BE49-F238E27FC236}">
                <a16:creationId xmlns:a16="http://schemas.microsoft.com/office/drawing/2014/main" id="{DF3ABB20-FAD1-5DE5-AEC6-1AE9385D51E8}"/>
              </a:ext>
            </a:extLst>
          </p:cNvPr>
          <p:cNvSpPr txBox="1"/>
          <p:nvPr/>
        </p:nvSpPr>
        <p:spPr>
          <a:xfrm>
            <a:off x="8007680" y="610701"/>
            <a:ext cx="1345325" cy="369332"/>
          </a:xfrm>
          <a:prstGeom prst="rect">
            <a:avLst/>
          </a:prstGeom>
          <a:noFill/>
        </p:spPr>
        <p:txBody>
          <a:bodyPr wrap="square">
            <a:spAutoFit/>
          </a:bodyPr>
          <a:lstStyle/>
          <a:p>
            <a:r>
              <a:rPr lang="ja-JP" altLang="en-US" sz="1800" b="0" u="none" strike="noStrike">
                <a:solidFill>
                  <a:schemeClr val="tx1"/>
                </a:solidFill>
                <a:effectLst/>
              </a:rPr>
              <a:t>元の歌詞</a:t>
            </a:r>
            <a:endParaRPr lang="ja-JP" altLang="en-US"/>
          </a:p>
        </p:txBody>
      </p:sp>
      <p:sp>
        <p:nvSpPr>
          <p:cNvPr id="9" name="スライド番号プレースホルダー 8">
            <a:extLst>
              <a:ext uri="{FF2B5EF4-FFF2-40B4-BE49-F238E27FC236}">
                <a16:creationId xmlns:a16="http://schemas.microsoft.com/office/drawing/2014/main" id="{9954BBE2-723B-CD04-3907-7EC1675DD840}"/>
              </a:ext>
            </a:extLst>
          </p:cNvPr>
          <p:cNvSpPr>
            <a:spLocks noGrp="1"/>
          </p:cNvSpPr>
          <p:nvPr>
            <p:ph type="sldNum" sz="quarter" idx="12"/>
          </p:nvPr>
        </p:nvSpPr>
        <p:spPr/>
        <p:txBody>
          <a:bodyPr/>
          <a:lstStyle/>
          <a:p>
            <a:fld id="{B028801F-45B3-0741-9CE6-EAE12BAF72F5}" type="slidenum">
              <a:rPr kumimoji="1" lang="ja-JP" altLang="en-US" smtClean="0"/>
              <a:t>10</a:t>
            </a:fld>
            <a:endParaRPr kumimoji="1" lang="ja-JP" altLang="en-US"/>
          </a:p>
        </p:txBody>
      </p:sp>
      <p:sp>
        <p:nvSpPr>
          <p:cNvPr id="2" name="楕円 1">
            <a:extLst>
              <a:ext uri="{FF2B5EF4-FFF2-40B4-BE49-F238E27FC236}">
                <a16:creationId xmlns:a16="http://schemas.microsoft.com/office/drawing/2014/main" id="{7A320292-F4FE-0242-2C05-4CBAC0F59950}"/>
              </a:ext>
            </a:extLst>
          </p:cNvPr>
          <p:cNvSpPr/>
          <p:nvPr/>
        </p:nvSpPr>
        <p:spPr>
          <a:xfrm>
            <a:off x="5970318" y="2751549"/>
            <a:ext cx="691739" cy="89291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968608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animBg="1"/>
      <p:bldP spid="12" grpId="0"/>
      <p:bldP spid="13" grpId="0" animBg="1"/>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99C9A97-9752-5F8D-145F-FB3303EF9FAA}"/>
              </a:ext>
            </a:extLst>
          </p:cNvPr>
          <p:cNvSpPr>
            <a:spLocks noGrp="1"/>
          </p:cNvSpPr>
          <p:nvPr>
            <p:ph type="title"/>
          </p:nvPr>
        </p:nvSpPr>
        <p:spPr/>
        <p:txBody>
          <a:bodyPr/>
          <a:lstStyle/>
          <a:p>
            <a:r>
              <a:rPr lang="ja-JP" altLang="en-US"/>
              <a:t>総括</a:t>
            </a:r>
            <a:endParaRPr kumimoji="1" lang="ja-JP" altLang="en-US"/>
          </a:p>
        </p:txBody>
      </p:sp>
      <p:sp>
        <p:nvSpPr>
          <p:cNvPr id="3" name="コンテンツ プレースホルダー 2">
            <a:extLst>
              <a:ext uri="{FF2B5EF4-FFF2-40B4-BE49-F238E27FC236}">
                <a16:creationId xmlns:a16="http://schemas.microsoft.com/office/drawing/2014/main" id="{A8886585-7D62-6A9F-83F4-A17DAFA47B18}"/>
              </a:ext>
            </a:extLst>
          </p:cNvPr>
          <p:cNvSpPr>
            <a:spLocks noGrp="1"/>
          </p:cNvSpPr>
          <p:nvPr>
            <p:ph idx="1"/>
          </p:nvPr>
        </p:nvSpPr>
        <p:spPr>
          <a:xfrm>
            <a:off x="838200" y="1825625"/>
            <a:ext cx="10515600" cy="4667250"/>
          </a:xfrm>
        </p:spPr>
        <p:txBody>
          <a:bodyPr>
            <a:normAutofit fontScale="92500" lnSpcReduction="10000"/>
          </a:bodyPr>
          <a:lstStyle/>
          <a:p>
            <a:pPr marL="0" indent="0">
              <a:buNone/>
            </a:pPr>
            <a:r>
              <a:rPr kumimoji="1" lang="ja-JP" altLang="en-US" b="1" dirty="0"/>
              <a:t>仮説</a:t>
            </a:r>
            <a:r>
              <a:rPr lang="ja-JP" altLang="en-US" sz="2800" b="1" dirty="0"/>
              <a:t>：機械学習が日本語だけ覚えてれば外国語の音声を日本語で解釈できるのでは？</a:t>
            </a:r>
            <a:endParaRPr lang="en-US" altLang="ja-JP" sz="2800" b="1" dirty="0"/>
          </a:p>
          <a:p>
            <a:pPr marL="0" indent="0">
              <a:buNone/>
            </a:pPr>
            <a:r>
              <a:rPr lang="ja-JP" altLang="en-US" dirty="0"/>
              <a:t>①</a:t>
            </a:r>
            <a:r>
              <a:rPr kumimoji="1" lang="ja-JP" altLang="en-US" dirty="0"/>
              <a:t>既存研究の応用</a:t>
            </a:r>
            <a:endParaRPr lang="en-US" altLang="ja-JP" dirty="0"/>
          </a:p>
          <a:p>
            <a:pPr marL="0" indent="0">
              <a:buNone/>
            </a:pPr>
            <a:r>
              <a:rPr lang="ja-JP" altLang="en-US" dirty="0"/>
              <a:t>②</a:t>
            </a:r>
            <a:r>
              <a:rPr kumimoji="1" lang="ja-JP" altLang="en-US" dirty="0"/>
              <a:t>音声認識を活用</a:t>
            </a:r>
            <a:endParaRPr kumimoji="1" lang="en-US" altLang="ja-JP" dirty="0"/>
          </a:p>
          <a:p>
            <a:pPr marL="0" indent="0">
              <a:buNone/>
            </a:pPr>
            <a:endParaRPr kumimoji="1" lang="en-US" altLang="ja-JP" dirty="0"/>
          </a:p>
          <a:p>
            <a:pPr marL="0" indent="0">
              <a:buNone/>
            </a:pPr>
            <a:r>
              <a:rPr lang="ja-JP" altLang="en-US" dirty="0"/>
              <a:t>　→２つを組み合わせて評価することで仮説を検証できた。</a:t>
            </a:r>
            <a:endParaRPr lang="en-US" altLang="ja-JP" dirty="0"/>
          </a:p>
          <a:p>
            <a:pPr marL="0" indent="0">
              <a:buNone/>
            </a:pPr>
            <a:endParaRPr lang="en-US" altLang="ja-JP" dirty="0"/>
          </a:p>
          <a:p>
            <a:pPr marL="0" indent="0">
              <a:buNone/>
            </a:pPr>
            <a:endParaRPr lang="en-US" altLang="ja-JP" dirty="0"/>
          </a:p>
          <a:p>
            <a:pPr marL="0" indent="0">
              <a:buNone/>
            </a:pPr>
            <a:r>
              <a:rPr lang="ja-JP" altLang="en-US" sz="3200" b="1" dirty="0">
                <a:solidFill>
                  <a:srgbClr val="FF0000"/>
                </a:solidFill>
              </a:rPr>
              <a:t>今後はこの方法を応用させて空耳の自動生成や</a:t>
            </a:r>
            <a:endParaRPr lang="en-US" altLang="ja-JP" sz="3200" b="1" dirty="0">
              <a:solidFill>
                <a:srgbClr val="FF0000"/>
              </a:solidFill>
            </a:endParaRPr>
          </a:p>
          <a:p>
            <a:pPr marL="0" indent="0">
              <a:buNone/>
            </a:pPr>
            <a:r>
              <a:rPr lang="ja-JP" altLang="en-US" sz="3200" b="1" dirty="0">
                <a:solidFill>
                  <a:srgbClr val="FF0000"/>
                </a:solidFill>
              </a:rPr>
              <a:t>空耳の客観的な評価基準に発展させる。</a:t>
            </a:r>
            <a:endParaRPr lang="en-US" altLang="ja-JP" sz="3200" b="1" dirty="0">
              <a:solidFill>
                <a:srgbClr val="FF0000"/>
              </a:solidFill>
            </a:endParaRPr>
          </a:p>
        </p:txBody>
      </p:sp>
      <p:sp>
        <p:nvSpPr>
          <p:cNvPr id="6" name="スライド番号プレースホルダー 5">
            <a:extLst>
              <a:ext uri="{FF2B5EF4-FFF2-40B4-BE49-F238E27FC236}">
                <a16:creationId xmlns:a16="http://schemas.microsoft.com/office/drawing/2014/main" id="{6E09CEFD-94B4-B4C3-76F5-25F3FEA44D42}"/>
              </a:ext>
            </a:extLst>
          </p:cNvPr>
          <p:cNvSpPr>
            <a:spLocks noGrp="1"/>
          </p:cNvSpPr>
          <p:nvPr>
            <p:ph type="sldNum" sz="quarter" idx="12"/>
          </p:nvPr>
        </p:nvSpPr>
        <p:spPr/>
        <p:txBody>
          <a:bodyPr/>
          <a:lstStyle/>
          <a:p>
            <a:fld id="{B028801F-45B3-0741-9CE6-EAE12BAF72F5}" type="slidenum">
              <a:rPr kumimoji="1" lang="ja-JP" altLang="en-US" smtClean="0"/>
              <a:t>11</a:t>
            </a:fld>
            <a:endParaRPr kumimoji="1" lang="ja-JP" altLang="en-US"/>
          </a:p>
        </p:txBody>
      </p:sp>
      <p:sp>
        <p:nvSpPr>
          <p:cNvPr id="4" name="テキスト ボックス 3">
            <a:extLst>
              <a:ext uri="{FF2B5EF4-FFF2-40B4-BE49-F238E27FC236}">
                <a16:creationId xmlns:a16="http://schemas.microsoft.com/office/drawing/2014/main" id="{1C46C3B8-A27E-1E71-37E5-6CB4033C4B49}"/>
              </a:ext>
            </a:extLst>
          </p:cNvPr>
          <p:cNvSpPr txBox="1"/>
          <p:nvPr/>
        </p:nvSpPr>
        <p:spPr>
          <a:xfrm>
            <a:off x="4699863" y="2386276"/>
            <a:ext cx="6122596" cy="1349665"/>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4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直感的に聞こえている空耳</a:t>
            </a:r>
            <a:endParaRPr kumimoji="1" lang="en-US" altLang="ja-JP" sz="24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24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a:t>
            </a:r>
            <a:r>
              <a:rPr kumimoji="1" lang="ja-JP" altLang="en-US" sz="24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一致</a:t>
            </a:r>
            <a:r>
              <a:rPr kumimoji="1" lang="en-US" altLang="ja-JP" sz="24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4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客観的な文字列の距離間の近さ</a:t>
            </a:r>
            <a:endParaRPr kumimoji="1" lang="en-US" altLang="ja-JP" sz="24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p:txBody>
      </p:sp>
      <p:sp>
        <p:nvSpPr>
          <p:cNvPr id="5" name="矢印: 右 4">
            <a:extLst>
              <a:ext uri="{FF2B5EF4-FFF2-40B4-BE49-F238E27FC236}">
                <a16:creationId xmlns:a16="http://schemas.microsoft.com/office/drawing/2014/main" id="{53650258-4BD5-B331-F52E-F9A212DC5F09}"/>
              </a:ext>
            </a:extLst>
          </p:cNvPr>
          <p:cNvSpPr/>
          <p:nvPr/>
        </p:nvSpPr>
        <p:spPr>
          <a:xfrm>
            <a:off x="4168522" y="2738311"/>
            <a:ext cx="902043" cy="525163"/>
          </a:xfrm>
          <a:prstGeom prst="rightArrow">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2774867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D9172D4-F50E-7C3E-795C-899442BE212D}"/>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2BAB6407-85E3-AF28-BD66-4D5EE9F7D446}"/>
              </a:ext>
            </a:extLst>
          </p:cNvPr>
          <p:cNvSpPr>
            <a:spLocks noGrp="1"/>
          </p:cNvSpPr>
          <p:nvPr>
            <p:ph idx="1"/>
          </p:nvPr>
        </p:nvSpPr>
        <p:spPr/>
        <p:txBody>
          <a:bodyPr/>
          <a:lstStyle/>
          <a:p>
            <a:pPr marL="0" indent="0">
              <a:buNone/>
            </a:pPr>
            <a:r>
              <a:rPr kumimoji="1" lang="ja-JP" altLang="en-US"/>
              <a:t>日本語しか知らないから空耳が起きる</a:t>
            </a:r>
            <a:endParaRPr kumimoji="1" lang="en-US" altLang="ja-JP" dirty="0"/>
          </a:p>
          <a:p>
            <a:pPr marL="0" indent="0">
              <a:buNone/>
            </a:pPr>
            <a:r>
              <a:rPr lang="ja-JP" altLang="en-US"/>
              <a:t>→他の言語にでも応用できるのでは</a:t>
            </a:r>
            <a:endParaRPr lang="en-US" altLang="ja-JP" dirty="0"/>
          </a:p>
          <a:p>
            <a:pPr marL="0" indent="0">
              <a:buNone/>
            </a:pPr>
            <a:r>
              <a:rPr kumimoji="1" lang="ja-JP" altLang="en-US"/>
              <a:t>っての忘れてたな</a:t>
            </a:r>
            <a:endParaRPr kumimoji="1" lang="en-US" altLang="ja-JP" dirty="0"/>
          </a:p>
          <a:p>
            <a:pPr marL="0" indent="0">
              <a:buNone/>
            </a:pPr>
            <a:r>
              <a:rPr lang="ja-JP" altLang="en-US"/>
              <a:t>頭のいいやつだと起きにくいのは現実と同じかもしれない</a:t>
            </a:r>
            <a:endParaRPr lang="en-US" altLang="ja-JP" dirty="0"/>
          </a:p>
          <a:p>
            <a:pPr marL="0" indent="0">
              <a:buNone/>
            </a:pPr>
            <a:r>
              <a:rPr kumimoji="1" lang="ja-JP" altLang="en-US"/>
              <a:t>要素が多いけどそれぞれ区別できればいいかもしらん</a:t>
            </a:r>
            <a:endParaRPr kumimoji="1" lang="en-US" altLang="ja-JP" dirty="0"/>
          </a:p>
          <a:p>
            <a:pPr marL="0" indent="0">
              <a:buNone/>
            </a:pPr>
            <a:endParaRPr kumimoji="1" lang="ja-JP" altLang="en-US"/>
          </a:p>
        </p:txBody>
      </p:sp>
      <p:sp>
        <p:nvSpPr>
          <p:cNvPr id="4" name="スライド番号プレースホルダー 3">
            <a:extLst>
              <a:ext uri="{FF2B5EF4-FFF2-40B4-BE49-F238E27FC236}">
                <a16:creationId xmlns:a16="http://schemas.microsoft.com/office/drawing/2014/main" id="{1BA53D00-FDDC-9FF5-8E23-DA708D3073FC}"/>
              </a:ext>
            </a:extLst>
          </p:cNvPr>
          <p:cNvSpPr>
            <a:spLocks noGrp="1"/>
          </p:cNvSpPr>
          <p:nvPr>
            <p:ph type="sldNum" sz="quarter" idx="12"/>
          </p:nvPr>
        </p:nvSpPr>
        <p:spPr/>
        <p:txBody>
          <a:bodyPr/>
          <a:lstStyle/>
          <a:p>
            <a:fld id="{B028801F-45B3-0741-9CE6-EAE12BAF72F5}" type="slidenum">
              <a:rPr kumimoji="1" lang="ja-JP" altLang="en-US" smtClean="0"/>
              <a:t>12</a:t>
            </a:fld>
            <a:endParaRPr kumimoji="1" lang="ja-JP" altLang="en-US"/>
          </a:p>
        </p:txBody>
      </p:sp>
    </p:spTree>
    <p:extLst>
      <p:ext uri="{BB962C8B-B14F-4D97-AF65-F5344CB8AC3E}">
        <p14:creationId xmlns:p14="http://schemas.microsoft.com/office/powerpoint/2010/main" val="32001506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4C354A5-5892-0968-CB9D-4AD982D29AE3}"/>
              </a:ext>
            </a:extLst>
          </p:cNvPr>
          <p:cNvSpPr>
            <a:spLocks noGrp="1"/>
          </p:cNvSpPr>
          <p:nvPr>
            <p:ph type="title"/>
          </p:nvPr>
        </p:nvSpPr>
        <p:spPr/>
        <p:txBody>
          <a:bodyPr/>
          <a:lstStyle/>
          <a:p>
            <a:r>
              <a:rPr kumimoji="1" lang="ja-JP" altLang="en-US"/>
              <a:t>目次</a:t>
            </a:r>
            <a:endParaRPr kumimoji="1" lang="ja-JP" altLang="en-US" dirty="0"/>
          </a:p>
        </p:txBody>
      </p:sp>
      <p:sp>
        <p:nvSpPr>
          <p:cNvPr id="3" name="コンテンツ プレースホルダー 2">
            <a:extLst>
              <a:ext uri="{FF2B5EF4-FFF2-40B4-BE49-F238E27FC236}">
                <a16:creationId xmlns:a16="http://schemas.microsoft.com/office/drawing/2014/main" id="{0C7F8D35-D307-E6FF-E972-E485ADDEFC9F}"/>
              </a:ext>
            </a:extLst>
          </p:cNvPr>
          <p:cNvSpPr>
            <a:spLocks noGrp="1"/>
          </p:cNvSpPr>
          <p:nvPr>
            <p:ph idx="1"/>
          </p:nvPr>
        </p:nvSpPr>
        <p:spPr>
          <a:xfrm>
            <a:off x="838200" y="1616619"/>
            <a:ext cx="10515600" cy="4351338"/>
          </a:xfrm>
        </p:spPr>
        <p:txBody>
          <a:bodyPr>
            <a:normAutofit lnSpcReduction="10000"/>
          </a:bodyPr>
          <a:lstStyle/>
          <a:p>
            <a:pPr marL="0" indent="0">
              <a:buNone/>
            </a:pPr>
            <a:r>
              <a:rPr kumimoji="1" lang="ja-JP" altLang="en-US" sz="3200" dirty="0"/>
              <a:t>空耳とは</a:t>
            </a:r>
            <a:endParaRPr kumimoji="1" lang="en-US" altLang="ja-JP" sz="3200" dirty="0"/>
          </a:p>
          <a:p>
            <a:pPr marL="0" indent="0">
              <a:buNone/>
            </a:pPr>
            <a:r>
              <a:rPr kumimoji="1" lang="ja-JP" altLang="en-US" sz="3200"/>
              <a:t>空耳</a:t>
            </a:r>
            <a:r>
              <a:rPr lang="ja-JP" altLang="en-US" sz="3200"/>
              <a:t>が起きる原因</a:t>
            </a:r>
            <a:endParaRPr kumimoji="1" lang="en-US" altLang="ja-JP" sz="3200" dirty="0"/>
          </a:p>
          <a:p>
            <a:pPr marL="0" indent="0">
              <a:buNone/>
            </a:pPr>
            <a:r>
              <a:rPr kumimoji="1" lang="ja-JP" altLang="en-US" sz="3200"/>
              <a:t>空耳の評価について</a:t>
            </a:r>
            <a:endParaRPr kumimoji="1" lang="en-US" altLang="ja-JP" sz="3200" dirty="0"/>
          </a:p>
          <a:p>
            <a:pPr marL="0" indent="0">
              <a:buNone/>
            </a:pPr>
            <a:r>
              <a:rPr lang="ja-JP" altLang="en-US" sz="3200"/>
              <a:t>①空耳の比較の仕組み</a:t>
            </a:r>
            <a:endParaRPr lang="en-US" altLang="ja-JP" sz="3200" dirty="0"/>
          </a:p>
          <a:p>
            <a:pPr marL="0" indent="0">
              <a:buNone/>
            </a:pPr>
            <a:r>
              <a:rPr lang="en-US" altLang="ja-JP" sz="3200" dirty="0"/>
              <a:t>	IPA</a:t>
            </a:r>
            <a:r>
              <a:rPr lang="ja-JP" altLang="en-US" sz="3200" dirty="0"/>
              <a:t>文字列による空耳の評価比較結果</a:t>
            </a:r>
            <a:endParaRPr lang="en-US" altLang="ja-JP" sz="3200" dirty="0"/>
          </a:p>
          <a:p>
            <a:pPr marL="0" indent="0">
              <a:buNone/>
            </a:pPr>
            <a:r>
              <a:rPr lang="ja-JP" altLang="en-US" sz="3200"/>
              <a:t>②音声</a:t>
            </a:r>
            <a:r>
              <a:rPr lang="ja-JP" altLang="en-US" sz="3200" dirty="0"/>
              <a:t>認識の比較</a:t>
            </a:r>
            <a:endParaRPr lang="en-US" altLang="ja-JP" sz="3200" dirty="0"/>
          </a:p>
          <a:p>
            <a:pPr marL="0" indent="0">
              <a:buNone/>
            </a:pPr>
            <a:r>
              <a:rPr kumimoji="1" lang="en-US" altLang="ja-JP" sz="3200" dirty="0"/>
              <a:t>③</a:t>
            </a:r>
            <a:r>
              <a:rPr kumimoji="1" lang="ja-JP" altLang="en-US" sz="3200"/>
              <a:t>空耳</a:t>
            </a:r>
            <a:r>
              <a:rPr kumimoji="1" lang="ja-JP" altLang="en-US" sz="3200" dirty="0"/>
              <a:t>の数値比較</a:t>
            </a:r>
            <a:endParaRPr kumimoji="1" lang="en-US" altLang="ja-JP" sz="3200" dirty="0"/>
          </a:p>
          <a:p>
            <a:pPr marL="0" indent="0">
              <a:buNone/>
            </a:pPr>
            <a:r>
              <a:rPr kumimoji="1" lang="ja-JP" altLang="en-US" sz="3200" dirty="0"/>
              <a:t>総括</a:t>
            </a:r>
          </a:p>
        </p:txBody>
      </p:sp>
      <p:sp>
        <p:nvSpPr>
          <p:cNvPr id="4" name="スライド番号プレースホルダー 3">
            <a:extLst>
              <a:ext uri="{FF2B5EF4-FFF2-40B4-BE49-F238E27FC236}">
                <a16:creationId xmlns:a16="http://schemas.microsoft.com/office/drawing/2014/main" id="{E460F4B3-A6FC-E501-7A77-F991AA87E1E8}"/>
              </a:ext>
            </a:extLst>
          </p:cNvPr>
          <p:cNvSpPr>
            <a:spLocks noGrp="1"/>
          </p:cNvSpPr>
          <p:nvPr>
            <p:ph type="sldNum" sz="quarter" idx="12"/>
          </p:nvPr>
        </p:nvSpPr>
        <p:spPr/>
        <p:txBody>
          <a:bodyPr/>
          <a:lstStyle/>
          <a:p>
            <a:fld id="{B028801F-45B3-0741-9CE6-EAE12BAF72F5}" type="slidenum">
              <a:rPr kumimoji="1" lang="ja-JP" altLang="en-US" smtClean="0"/>
              <a:t>2</a:t>
            </a:fld>
            <a:endParaRPr kumimoji="1" lang="ja-JP" altLang="en-US"/>
          </a:p>
        </p:txBody>
      </p:sp>
    </p:spTree>
    <p:extLst>
      <p:ext uri="{BB962C8B-B14F-4D97-AF65-F5344CB8AC3E}">
        <p14:creationId xmlns:p14="http://schemas.microsoft.com/office/powerpoint/2010/main" val="38631254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0C2DE42-C25B-2241-9680-1AB36188CFBB}"/>
              </a:ext>
            </a:extLst>
          </p:cNvPr>
          <p:cNvSpPr>
            <a:spLocks noGrp="1"/>
          </p:cNvSpPr>
          <p:nvPr>
            <p:ph type="title"/>
          </p:nvPr>
        </p:nvSpPr>
        <p:spPr/>
        <p:txBody>
          <a:bodyPr/>
          <a:lstStyle/>
          <a:p>
            <a:r>
              <a:rPr kumimoji="1" lang="ja-JP" altLang="en-US" dirty="0"/>
              <a:t>空耳とは</a:t>
            </a:r>
          </a:p>
        </p:txBody>
      </p:sp>
      <p:sp>
        <p:nvSpPr>
          <p:cNvPr id="3" name="コンテンツ プレースホルダー 2">
            <a:extLst>
              <a:ext uri="{FF2B5EF4-FFF2-40B4-BE49-F238E27FC236}">
                <a16:creationId xmlns:a16="http://schemas.microsoft.com/office/drawing/2014/main" id="{3B1A88CF-CE89-9147-BA56-A0AAAFDD125B}"/>
              </a:ext>
            </a:extLst>
          </p:cNvPr>
          <p:cNvSpPr>
            <a:spLocks noGrp="1"/>
          </p:cNvSpPr>
          <p:nvPr>
            <p:ph idx="1"/>
          </p:nvPr>
        </p:nvSpPr>
        <p:spPr>
          <a:xfrm>
            <a:off x="699355" y="1621044"/>
            <a:ext cx="10515600" cy="5202192"/>
          </a:xfrm>
        </p:spPr>
        <p:txBody>
          <a:bodyPr>
            <a:normAutofit/>
          </a:bodyPr>
          <a:lstStyle/>
          <a:p>
            <a:pPr marL="0" indent="0">
              <a:buNone/>
            </a:pPr>
            <a:r>
              <a:rPr kumimoji="1" lang="ja-JP" altLang="en-US" dirty="0"/>
              <a:t>空耳：①物音や声がしないのに、それを聞いたように思いちがうこと。幻聴。</a:t>
            </a:r>
            <a:endParaRPr kumimoji="1" lang="en-US" altLang="ja-JP" dirty="0"/>
          </a:p>
          <a:p>
            <a:pPr marL="0" indent="0">
              <a:buNone/>
            </a:pPr>
            <a:r>
              <a:rPr lang="ja-JP" altLang="en-US" dirty="0"/>
              <a:t>②聞いて聞かないふりをすること。</a:t>
            </a:r>
            <a:r>
              <a:rPr lang="en-US" altLang="ja-JP" dirty="0"/>
              <a:t>(</a:t>
            </a:r>
            <a:r>
              <a:rPr lang="ja-JP" altLang="en-US" dirty="0"/>
              <a:t>広辞苑第七版より抜粋</a:t>
            </a:r>
            <a:r>
              <a:rPr lang="en-US" altLang="ja-JP" dirty="0"/>
              <a:t>)</a:t>
            </a:r>
          </a:p>
          <a:p>
            <a:pPr marL="0" indent="0">
              <a:buNone/>
            </a:pPr>
            <a:endParaRPr lang="en-US" altLang="ja-JP" dirty="0"/>
          </a:p>
          <a:p>
            <a:pPr marL="0" indent="0">
              <a:buNone/>
            </a:pPr>
            <a:r>
              <a:rPr lang="ja-JP" altLang="en-US" sz="3200" dirty="0"/>
              <a:t>その意味から発展して</a:t>
            </a:r>
            <a:endParaRPr lang="en-US" altLang="ja-JP" sz="3200" dirty="0"/>
          </a:p>
          <a:p>
            <a:pPr marL="0" indent="0">
              <a:buNone/>
            </a:pPr>
            <a:r>
              <a:rPr lang="ja-JP" altLang="en-US" sz="3200" dirty="0"/>
              <a:t>歌詞の音韻をダブル・ミーニングなどを利用して、意図的に違う文として捉えること→</a:t>
            </a:r>
            <a:r>
              <a:rPr lang="ja-JP" altLang="en-US" sz="3200" dirty="0">
                <a:solidFill>
                  <a:srgbClr val="FF0000"/>
                </a:solidFill>
              </a:rPr>
              <a:t>英語の歌詞をこんな日本語に聞こえる！</a:t>
            </a:r>
            <a:endParaRPr lang="en-US" altLang="ja-JP" sz="3200" dirty="0">
              <a:solidFill>
                <a:srgbClr val="FF0000"/>
              </a:solidFill>
            </a:endParaRPr>
          </a:p>
          <a:p>
            <a:pPr marL="0" indent="0">
              <a:buNone/>
            </a:pPr>
            <a:r>
              <a:rPr lang="ja-JP" altLang="en-US" sz="3200" dirty="0"/>
              <a:t>ということを空耳と呼んでいる。</a:t>
            </a:r>
            <a:endParaRPr lang="en-US" altLang="ja-JP" sz="3200" dirty="0"/>
          </a:p>
          <a:p>
            <a:pPr marL="0" indent="0">
              <a:buNone/>
            </a:pPr>
            <a:r>
              <a:rPr lang="ja-JP" altLang="en-US" sz="3200" dirty="0"/>
              <a:t>→今ではこの意味でも普及するように</a:t>
            </a:r>
            <a:endParaRPr lang="en-US" altLang="ja-JP" sz="3200" dirty="0"/>
          </a:p>
        </p:txBody>
      </p:sp>
      <p:sp>
        <p:nvSpPr>
          <p:cNvPr id="5" name="スライド番号プレースホルダー 4">
            <a:extLst>
              <a:ext uri="{FF2B5EF4-FFF2-40B4-BE49-F238E27FC236}">
                <a16:creationId xmlns:a16="http://schemas.microsoft.com/office/drawing/2014/main" id="{78B229CB-2B9F-1C8C-01B8-459C9BBDB3D4}"/>
              </a:ext>
            </a:extLst>
          </p:cNvPr>
          <p:cNvSpPr>
            <a:spLocks noGrp="1"/>
          </p:cNvSpPr>
          <p:nvPr>
            <p:ph type="sldNum" sz="quarter" idx="12"/>
          </p:nvPr>
        </p:nvSpPr>
        <p:spPr/>
        <p:txBody>
          <a:bodyPr/>
          <a:lstStyle/>
          <a:p>
            <a:fld id="{D3FC5A7E-595D-3A44-B0C5-D354A0573649}" type="slidenum">
              <a:rPr kumimoji="1" lang="ja-JP" altLang="en-US" smtClean="0"/>
              <a:t>3</a:t>
            </a:fld>
            <a:endParaRPr kumimoji="1" lang="ja-JP" altLang="en-US"/>
          </a:p>
        </p:txBody>
      </p:sp>
    </p:spTree>
    <p:extLst>
      <p:ext uri="{BB962C8B-B14F-4D97-AF65-F5344CB8AC3E}">
        <p14:creationId xmlns:p14="http://schemas.microsoft.com/office/powerpoint/2010/main" val="16528855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CE37F77E-770F-914A-963F-492567C96D8D}"/>
              </a:ext>
            </a:extLst>
          </p:cNvPr>
          <p:cNvSpPr>
            <a:spLocks noGrp="1"/>
          </p:cNvSpPr>
          <p:nvPr>
            <p:ph idx="1"/>
          </p:nvPr>
        </p:nvSpPr>
        <p:spPr>
          <a:xfrm>
            <a:off x="463027" y="1557337"/>
            <a:ext cx="10515600" cy="5300663"/>
          </a:xfrm>
        </p:spPr>
        <p:txBody>
          <a:bodyPr>
            <a:normAutofit/>
          </a:bodyPr>
          <a:lstStyle/>
          <a:p>
            <a:pPr marL="0" indent="0" algn="l" fontAlgn="ctr">
              <a:buNone/>
            </a:pPr>
            <a:r>
              <a:rPr lang="en" altLang="ja-JP" sz="2800" u="none" strike="noStrike" dirty="0">
                <a:effectLst/>
              </a:rPr>
              <a:t>The</a:t>
            </a:r>
            <a:r>
              <a:rPr lang="en-US" altLang="ja-JP" dirty="0"/>
              <a:t> </a:t>
            </a:r>
            <a:r>
              <a:rPr lang="en-US" altLang="ja-JP" sz="2800" u="none" strike="noStrike" dirty="0">
                <a:effectLst/>
              </a:rPr>
              <a:t>Beatles-Yesterday</a:t>
            </a:r>
            <a:endParaRPr lang="en" altLang="ja-JP" sz="2800" u="none" strike="noStrike" dirty="0">
              <a:effectLst/>
            </a:endParaRPr>
          </a:p>
          <a:p>
            <a:pPr marL="0" indent="0" algn="l" fontAlgn="ctr">
              <a:buNone/>
            </a:pPr>
            <a:r>
              <a:rPr lang="en" altLang="ja-JP" sz="2800" u="none" strike="noStrike" dirty="0">
                <a:solidFill>
                  <a:srgbClr val="FF0000"/>
                </a:solidFill>
                <a:effectLst/>
              </a:rPr>
              <a:t>Yesterday,</a:t>
            </a:r>
            <a:r>
              <a:rPr lang="en" altLang="ja-JP" b="0" i="0" u="none" strike="noStrike" dirty="0">
                <a:solidFill>
                  <a:srgbClr val="FF0000"/>
                </a:solidFill>
                <a:effectLst/>
                <a:latin typeface="Calibri" panose="020F0502020204030204" pitchFamily="34" charset="0"/>
              </a:rPr>
              <a:t> </a:t>
            </a:r>
            <a:r>
              <a:rPr lang="en" altLang="ja-JP" sz="2800" u="none" strike="noStrike" dirty="0">
                <a:solidFill>
                  <a:srgbClr val="FF0000"/>
                </a:solidFill>
                <a:effectLst/>
              </a:rPr>
              <a:t>all my troubles seemed so far away</a:t>
            </a:r>
          </a:p>
          <a:p>
            <a:pPr marL="0" indent="0" algn="l" fontAlgn="ctr">
              <a:buNone/>
            </a:pPr>
            <a:r>
              <a:rPr lang="ja-JP" altLang="en-US" sz="2800" b="0" i="0" u="none" strike="noStrike" dirty="0">
                <a:solidFill>
                  <a:srgbClr val="000000"/>
                </a:solidFill>
                <a:effectLst/>
                <a:latin typeface="游ゴシック" panose="020B0400000000000000" pitchFamily="34" charset="-128"/>
                <a:ea typeface="游ゴシック" panose="020B0400000000000000" pitchFamily="34" charset="-128"/>
              </a:rPr>
              <a:t>日本語訳</a:t>
            </a:r>
            <a:r>
              <a:rPr lang="en-US" altLang="ja-JP" sz="2800" b="0" i="0" u="none" strike="noStrike" dirty="0">
                <a:solidFill>
                  <a:srgbClr val="000000"/>
                </a:solidFill>
                <a:effectLst/>
                <a:latin typeface="游ゴシック" panose="020B0400000000000000" pitchFamily="34" charset="-128"/>
                <a:ea typeface="游ゴシック" panose="020B0400000000000000" pitchFamily="34" charset="-128"/>
              </a:rPr>
              <a:t>:</a:t>
            </a:r>
            <a:r>
              <a:rPr lang="ja-JP" altLang="en-US" b="0" i="0" u="none" strike="noStrike" dirty="0">
                <a:solidFill>
                  <a:srgbClr val="252525"/>
                </a:solidFill>
                <a:effectLst/>
                <a:latin typeface="Calibri" panose="020F0502020204030204" pitchFamily="34" charset="0"/>
              </a:rPr>
              <a:t>昨日は、悩みなんて遥か遠くにいたのに</a:t>
            </a:r>
            <a:endParaRPr kumimoji="1" lang="en-US" altLang="ja-JP" dirty="0"/>
          </a:p>
          <a:p>
            <a:pPr marL="0" indent="0">
              <a:buNone/>
            </a:pPr>
            <a:r>
              <a:rPr kumimoji="1" lang="ja-JP" altLang="en-US" dirty="0"/>
              <a:t>→</a:t>
            </a:r>
            <a:r>
              <a:rPr kumimoji="1" lang="en-US" altLang="ja-JP" dirty="0"/>
              <a:t>(Yesterday,)</a:t>
            </a:r>
            <a:r>
              <a:rPr kumimoji="1" lang="ja-JP" altLang="en-US" dirty="0">
                <a:solidFill>
                  <a:srgbClr val="FF0000"/>
                </a:solidFill>
              </a:rPr>
              <a:t>お前</a:t>
            </a:r>
            <a:r>
              <a:rPr lang="ja-JP" altLang="en-US" dirty="0">
                <a:solidFill>
                  <a:srgbClr val="FF0000"/>
                </a:solidFill>
              </a:rPr>
              <a:t>たぶん</a:t>
            </a:r>
            <a:r>
              <a:rPr kumimoji="1" lang="ja-JP" altLang="en-US">
                <a:solidFill>
                  <a:srgbClr val="FF0000"/>
                </a:solidFill>
              </a:rPr>
              <a:t>腎臓悪い</a:t>
            </a:r>
            <a:endParaRPr kumimoji="1" lang="en-US" altLang="ja-JP" dirty="0">
              <a:solidFill>
                <a:srgbClr val="FF0000"/>
              </a:solidFill>
            </a:endParaRPr>
          </a:p>
          <a:p>
            <a:pPr marL="0" indent="0">
              <a:buNone/>
            </a:pPr>
            <a:endParaRPr kumimoji="1" lang="en-US" altLang="ja-JP" dirty="0">
              <a:solidFill>
                <a:srgbClr val="FF0000"/>
              </a:solidFill>
            </a:endParaRPr>
          </a:p>
          <a:p>
            <a:pPr marL="0" indent="0">
              <a:buNone/>
            </a:pPr>
            <a:r>
              <a:rPr lang="ja-JP" altLang="en-US"/>
              <a:t>外国語を日本語として誤認識すること</a:t>
            </a:r>
            <a:endParaRPr lang="en-US" altLang="ja-JP" dirty="0">
              <a:solidFill>
                <a:srgbClr val="FF0000"/>
              </a:solidFill>
            </a:endParaRPr>
          </a:p>
          <a:p>
            <a:pPr marL="0" indent="0">
              <a:buNone/>
            </a:pPr>
            <a:r>
              <a:rPr lang="ja-JP" altLang="en-US"/>
              <a:t>→</a:t>
            </a:r>
            <a:r>
              <a:rPr lang="ja-JP" altLang="en-US">
                <a:solidFill>
                  <a:srgbClr val="FF0000"/>
                </a:solidFill>
              </a:rPr>
              <a:t>仮説</a:t>
            </a:r>
            <a:r>
              <a:rPr lang="ja-JP" altLang="en-US"/>
              <a:t>として</a:t>
            </a:r>
            <a:endParaRPr lang="en-US" altLang="ja-JP" dirty="0"/>
          </a:p>
          <a:p>
            <a:pPr marL="0" indent="0">
              <a:buNone/>
            </a:pPr>
            <a:r>
              <a:rPr lang="ja-JP" altLang="en-US" b="1">
                <a:solidFill>
                  <a:srgbClr val="FF0000"/>
                </a:solidFill>
              </a:rPr>
              <a:t>機械学習が</a:t>
            </a:r>
            <a:endParaRPr lang="en-US" altLang="ja-JP" b="1" dirty="0">
              <a:solidFill>
                <a:srgbClr val="FF0000"/>
              </a:solidFill>
            </a:endParaRPr>
          </a:p>
          <a:p>
            <a:pPr marL="0" indent="0">
              <a:buNone/>
            </a:pPr>
            <a:r>
              <a:rPr lang="ja-JP" altLang="en-US" b="1">
                <a:solidFill>
                  <a:srgbClr val="FF0000"/>
                </a:solidFill>
              </a:rPr>
              <a:t>日本語だけ覚えてれば外国語の音声を</a:t>
            </a:r>
            <a:endParaRPr lang="en-US" altLang="ja-JP" b="1" dirty="0">
              <a:solidFill>
                <a:srgbClr val="FF0000"/>
              </a:solidFill>
            </a:endParaRPr>
          </a:p>
          <a:p>
            <a:pPr marL="0" indent="0">
              <a:buNone/>
            </a:pPr>
            <a:r>
              <a:rPr lang="ja-JP" altLang="en-US" b="1">
                <a:solidFill>
                  <a:srgbClr val="FF0000"/>
                </a:solidFill>
              </a:rPr>
              <a:t>日本語で解釈できるのでは？</a:t>
            </a:r>
            <a:endParaRPr lang="en-US" altLang="ja-JP" b="1" dirty="0">
              <a:solidFill>
                <a:srgbClr val="FF0000"/>
              </a:solidFill>
            </a:endParaRPr>
          </a:p>
        </p:txBody>
      </p:sp>
      <p:sp>
        <p:nvSpPr>
          <p:cNvPr id="4" name="スライド番号プレースホルダー 3">
            <a:extLst>
              <a:ext uri="{FF2B5EF4-FFF2-40B4-BE49-F238E27FC236}">
                <a16:creationId xmlns:a16="http://schemas.microsoft.com/office/drawing/2014/main" id="{F7DFA8AB-AB23-1292-3EB5-21C05482C210}"/>
              </a:ext>
            </a:extLst>
          </p:cNvPr>
          <p:cNvSpPr>
            <a:spLocks noGrp="1"/>
          </p:cNvSpPr>
          <p:nvPr>
            <p:ph type="sldNum" sz="quarter" idx="12"/>
          </p:nvPr>
        </p:nvSpPr>
        <p:spPr/>
        <p:txBody>
          <a:bodyPr/>
          <a:lstStyle/>
          <a:p>
            <a:fld id="{D3FC5A7E-595D-3A44-B0C5-D354A0573649}" type="slidenum">
              <a:rPr kumimoji="1" lang="ja-JP" altLang="en-US" smtClean="0"/>
              <a:t>4</a:t>
            </a:fld>
            <a:endParaRPr kumimoji="1" lang="ja-JP" altLang="en-US"/>
          </a:p>
        </p:txBody>
      </p:sp>
      <p:pic>
        <p:nvPicPr>
          <p:cNvPr id="2" name="画面収録 2022-11-03 17.31.57.mov" descr="画面収録 2022-11-03 17.31.57.mov">
            <a:hlinkClick r:id="" action="ppaction://media"/>
            <a:extLst>
              <a:ext uri="{FF2B5EF4-FFF2-40B4-BE49-F238E27FC236}">
                <a16:creationId xmlns:a16="http://schemas.microsoft.com/office/drawing/2014/main" id="{27C0BD94-0529-323B-0B8A-0592823A01D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740887" y="3429000"/>
            <a:ext cx="5075368" cy="2912538"/>
          </a:xfrm>
          <a:prstGeom prst="rect">
            <a:avLst/>
          </a:prstGeom>
        </p:spPr>
      </p:pic>
      <p:sp>
        <p:nvSpPr>
          <p:cNvPr id="5" name="タイトル 1">
            <a:extLst>
              <a:ext uri="{FF2B5EF4-FFF2-40B4-BE49-F238E27FC236}">
                <a16:creationId xmlns:a16="http://schemas.microsoft.com/office/drawing/2014/main" id="{C4AC4845-0508-0078-DC48-9B826A18745A}"/>
              </a:ext>
            </a:extLst>
          </p:cNvPr>
          <p:cNvSpPr>
            <a:spLocks noGrp="1"/>
          </p:cNvSpPr>
          <p:nvPr>
            <p:ph type="title"/>
          </p:nvPr>
        </p:nvSpPr>
        <p:spPr>
          <a:xfrm>
            <a:off x="838200" y="365125"/>
            <a:ext cx="10515600" cy="1325563"/>
          </a:xfrm>
        </p:spPr>
        <p:txBody>
          <a:bodyPr/>
          <a:lstStyle/>
          <a:p>
            <a:r>
              <a:rPr kumimoji="1" lang="ja-JP" altLang="en-US" dirty="0"/>
              <a:t>空耳とは</a:t>
            </a:r>
          </a:p>
        </p:txBody>
      </p:sp>
    </p:spTree>
    <p:extLst>
      <p:ext uri="{BB962C8B-B14F-4D97-AF65-F5344CB8AC3E}">
        <p14:creationId xmlns:p14="http://schemas.microsoft.com/office/powerpoint/2010/main" val="4107409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83"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2"/>
                                        </p:tgtEl>
                                      </p:cBhvr>
                                    </p:cmd>
                                  </p:childTnLst>
                                </p:cTn>
                              </p:par>
                            </p:childTnLst>
                          </p:cTn>
                        </p:par>
                      </p:childTnLst>
                    </p:cTn>
                  </p:par>
                </p:childTnLst>
              </p:cTn>
              <p:nextCondLst>
                <p:cond evt="onClick" delay="0">
                  <p:tgtEl>
                    <p:spTgt spid="2"/>
                  </p:tgtEl>
                </p:cond>
              </p:nextCondLst>
            </p:seq>
            <p:video>
              <p:cMediaNode vol="93939">
                <p:cTn id="30"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11B311-8200-FC89-F487-28782D4CD177}"/>
              </a:ext>
            </a:extLst>
          </p:cNvPr>
          <p:cNvSpPr>
            <a:spLocks noGrp="1"/>
          </p:cNvSpPr>
          <p:nvPr>
            <p:ph type="title"/>
          </p:nvPr>
        </p:nvSpPr>
        <p:spPr/>
        <p:txBody>
          <a:bodyPr/>
          <a:lstStyle/>
          <a:p>
            <a:r>
              <a:rPr lang="ja-JP" altLang="en-US"/>
              <a:t>空耳が起きる原因</a:t>
            </a:r>
            <a:endParaRPr kumimoji="1" lang="ja-JP" altLang="en-US"/>
          </a:p>
        </p:txBody>
      </p:sp>
      <p:pic>
        <p:nvPicPr>
          <p:cNvPr id="4" name="グラフィックス 3" descr="レコード">
            <a:extLst>
              <a:ext uri="{FF2B5EF4-FFF2-40B4-BE49-F238E27FC236}">
                <a16:creationId xmlns:a16="http://schemas.microsoft.com/office/drawing/2014/main" id="{53F45BD3-2B2C-EE26-985E-E1656A9B16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36963" y="1604577"/>
            <a:ext cx="1325562" cy="1325562"/>
          </a:xfrm>
          <a:prstGeom prst="rect">
            <a:avLst/>
          </a:prstGeom>
        </p:spPr>
      </p:pic>
      <p:sp>
        <p:nvSpPr>
          <p:cNvPr id="5" name="テキスト ボックス 4">
            <a:extLst>
              <a:ext uri="{FF2B5EF4-FFF2-40B4-BE49-F238E27FC236}">
                <a16:creationId xmlns:a16="http://schemas.microsoft.com/office/drawing/2014/main" id="{E30C60C3-271B-22D4-7D6D-D37EA5233D81}"/>
              </a:ext>
            </a:extLst>
          </p:cNvPr>
          <p:cNvSpPr txBox="1"/>
          <p:nvPr/>
        </p:nvSpPr>
        <p:spPr>
          <a:xfrm>
            <a:off x="4581049" y="2793180"/>
            <a:ext cx="2450303" cy="646331"/>
          </a:xfrm>
          <a:prstGeom prst="rect">
            <a:avLst/>
          </a:prstGeom>
          <a:noFill/>
        </p:spPr>
        <p:txBody>
          <a:bodyPr wrap="square">
            <a:spAutoFit/>
          </a:bodyPr>
          <a:lstStyle/>
          <a:p>
            <a:r>
              <a:rPr lang="en" altLang="ja-JP" sz="1800" u="none" strike="noStrike" dirty="0">
                <a:solidFill>
                  <a:srgbClr val="FF0000"/>
                </a:solidFill>
                <a:effectLst/>
              </a:rPr>
              <a:t>all my troubles </a:t>
            </a:r>
          </a:p>
          <a:p>
            <a:r>
              <a:rPr lang="en" altLang="ja-JP" sz="1800" u="none" strike="noStrike" dirty="0">
                <a:solidFill>
                  <a:srgbClr val="FF0000"/>
                </a:solidFill>
                <a:effectLst/>
              </a:rPr>
              <a:t>seemed so far away</a:t>
            </a:r>
            <a:endParaRPr lang="ja-JP" altLang="en-US"/>
          </a:p>
        </p:txBody>
      </p:sp>
      <p:sp>
        <p:nvSpPr>
          <p:cNvPr id="6" name="テキスト ボックス 5">
            <a:extLst>
              <a:ext uri="{FF2B5EF4-FFF2-40B4-BE49-F238E27FC236}">
                <a16:creationId xmlns:a16="http://schemas.microsoft.com/office/drawing/2014/main" id="{43D6765A-EE7D-68CA-FEAD-BDC61D2BF8E5}"/>
              </a:ext>
            </a:extLst>
          </p:cNvPr>
          <p:cNvSpPr txBox="1"/>
          <p:nvPr/>
        </p:nvSpPr>
        <p:spPr>
          <a:xfrm>
            <a:off x="7145205" y="2724951"/>
            <a:ext cx="4305344" cy="1692771"/>
          </a:xfrm>
          <a:prstGeom prst="rect">
            <a:avLst/>
          </a:prstGeom>
          <a:noFill/>
        </p:spPr>
        <p:txBody>
          <a:bodyPr wrap="square" rtlCol="0">
            <a:spAutoFit/>
          </a:bodyPr>
          <a:lstStyle/>
          <a:p>
            <a:r>
              <a:rPr kumimoji="1" lang="ja-JP" altLang="en-US" sz="2400">
                <a:solidFill>
                  <a:srgbClr val="FF0000"/>
                </a:solidFill>
              </a:rPr>
              <a:t>仮説</a:t>
            </a:r>
            <a:r>
              <a:rPr kumimoji="1" lang="ja-JP" altLang="en-US" sz="2400"/>
              <a:t>をもとに</a:t>
            </a:r>
            <a:endParaRPr kumimoji="1" lang="en-US" altLang="ja-JP" sz="2400" dirty="0"/>
          </a:p>
          <a:p>
            <a:r>
              <a:rPr lang="ja-JP" altLang="en-US" sz="2400"/>
              <a:t>外国の楽曲を日本語で認識</a:t>
            </a:r>
            <a:endParaRPr lang="en-US" altLang="ja-JP" sz="2400" dirty="0"/>
          </a:p>
          <a:p>
            <a:r>
              <a:rPr kumimoji="1" lang="ja-JP" altLang="en-US" sz="2800">
                <a:solidFill>
                  <a:srgbClr val="FF0000"/>
                </a:solidFill>
              </a:rPr>
              <a:t>→音声認識を使って</a:t>
            </a:r>
            <a:endParaRPr kumimoji="1" lang="en-US" altLang="ja-JP" sz="2800" dirty="0">
              <a:solidFill>
                <a:srgbClr val="FF0000"/>
              </a:solidFill>
            </a:endParaRPr>
          </a:p>
          <a:p>
            <a:r>
              <a:rPr kumimoji="1" lang="ja-JP" altLang="en-US" sz="2800">
                <a:solidFill>
                  <a:srgbClr val="FF0000"/>
                </a:solidFill>
              </a:rPr>
              <a:t>無理やり解釈</a:t>
            </a:r>
          </a:p>
        </p:txBody>
      </p:sp>
      <p:sp>
        <p:nvSpPr>
          <p:cNvPr id="7" name="テキスト ボックス 6">
            <a:extLst>
              <a:ext uri="{FF2B5EF4-FFF2-40B4-BE49-F238E27FC236}">
                <a16:creationId xmlns:a16="http://schemas.microsoft.com/office/drawing/2014/main" id="{FCCA8773-AA23-C1A5-471B-824B6C4B77FA}"/>
              </a:ext>
            </a:extLst>
          </p:cNvPr>
          <p:cNvSpPr txBox="1"/>
          <p:nvPr/>
        </p:nvSpPr>
        <p:spPr>
          <a:xfrm>
            <a:off x="7360902" y="1943798"/>
            <a:ext cx="4305344" cy="584775"/>
          </a:xfrm>
          <a:prstGeom prst="rect">
            <a:avLst/>
          </a:prstGeom>
          <a:noFill/>
          <a:ln>
            <a:noFill/>
          </a:ln>
        </p:spPr>
        <p:txBody>
          <a:bodyPr wrap="square" rtlCol="0">
            <a:spAutoFit/>
          </a:bodyPr>
          <a:lstStyle/>
          <a:p>
            <a:r>
              <a:rPr kumimoji="1" lang="ja-JP" altLang="en-US" sz="3200">
                <a:solidFill>
                  <a:srgbClr val="0070C0"/>
                </a:solidFill>
              </a:rPr>
              <a:t>音声</a:t>
            </a:r>
            <a:r>
              <a:rPr lang="ja-JP" altLang="en-US" sz="3200">
                <a:solidFill>
                  <a:srgbClr val="0070C0"/>
                </a:solidFill>
              </a:rPr>
              <a:t>の情報</a:t>
            </a:r>
            <a:r>
              <a:rPr kumimoji="1" lang="ja-JP" altLang="en-US" sz="3200"/>
              <a:t>にも影響</a:t>
            </a:r>
            <a:endParaRPr kumimoji="1" lang="en-US" altLang="ja-JP" sz="3200" dirty="0"/>
          </a:p>
        </p:txBody>
      </p:sp>
      <p:sp>
        <p:nvSpPr>
          <p:cNvPr id="8" name="テキスト ボックス 7">
            <a:extLst>
              <a:ext uri="{FF2B5EF4-FFF2-40B4-BE49-F238E27FC236}">
                <a16:creationId xmlns:a16="http://schemas.microsoft.com/office/drawing/2014/main" id="{BE20352C-C14D-78E2-E283-EDADD22B5050}"/>
              </a:ext>
            </a:extLst>
          </p:cNvPr>
          <p:cNvSpPr txBox="1"/>
          <p:nvPr/>
        </p:nvSpPr>
        <p:spPr>
          <a:xfrm>
            <a:off x="1242625" y="2895596"/>
            <a:ext cx="2974428" cy="1200329"/>
          </a:xfrm>
          <a:prstGeom prst="rect">
            <a:avLst/>
          </a:prstGeom>
          <a:noFill/>
        </p:spPr>
        <p:txBody>
          <a:bodyPr wrap="square" rtlCol="0">
            <a:spAutoFit/>
          </a:bodyPr>
          <a:lstStyle/>
          <a:p>
            <a:r>
              <a:rPr kumimoji="1" lang="ja-JP" altLang="en-US" sz="2400"/>
              <a:t>既存研究</a:t>
            </a:r>
            <a:r>
              <a:rPr kumimoji="1" lang="en-US" altLang="ja-JP" sz="2400" baseline="30000" dirty="0"/>
              <a:t>*1</a:t>
            </a:r>
            <a:r>
              <a:rPr kumimoji="1" lang="ja-JP" altLang="en-US" sz="2400"/>
              <a:t>で</a:t>
            </a:r>
            <a:endParaRPr kumimoji="1" lang="en-US" altLang="ja-JP" sz="2400" dirty="0"/>
          </a:p>
          <a:p>
            <a:r>
              <a:rPr kumimoji="1" lang="ja-JP" altLang="en-US" sz="2400"/>
              <a:t>特に近い楽曲に</a:t>
            </a:r>
            <a:endParaRPr kumimoji="1" lang="en-US" altLang="ja-JP" sz="2400" dirty="0"/>
          </a:p>
          <a:p>
            <a:r>
              <a:rPr kumimoji="1" lang="en-US" altLang="ja-JP" sz="2400" dirty="0">
                <a:solidFill>
                  <a:srgbClr val="FF0000"/>
                </a:solidFill>
              </a:rPr>
              <a:t>I</a:t>
            </a:r>
            <a:r>
              <a:rPr lang="en-US" altLang="ja-JP" sz="2400" dirty="0">
                <a:solidFill>
                  <a:srgbClr val="FF0000"/>
                </a:solidFill>
              </a:rPr>
              <a:t>PA</a:t>
            </a:r>
            <a:r>
              <a:rPr lang="ja-JP" altLang="en-US" sz="2400">
                <a:solidFill>
                  <a:srgbClr val="FF0000"/>
                </a:solidFill>
              </a:rPr>
              <a:t>文字列</a:t>
            </a:r>
            <a:r>
              <a:rPr lang="ja-JP" altLang="en-US" sz="2400"/>
              <a:t>を利用</a:t>
            </a:r>
            <a:endParaRPr lang="en-US" altLang="ja-JP" sz="2400" dirty="0"/>
          </a:p>
        </p:txBody>
      </p:sp>
      <p:sp>
        <p:nvSpPr>
          <p:cNvPr id="9" name="テキスト ボックス 8">
            <a:extLst>
              <a:ext uri="{FF2B5EF4-FFF2-40B4-BE49-F238E27FC236}">
                <a16:creationId xmlns:a16="http://schemas.microsoft.com/office/drawing/2014/main" id="{D0ABBB4C-A05C-4C6E-AE52-0A10C07EA57C}"/>
              </a:ext>
            </a:extLst>
          </p:cNvPr>
          <p:cNvSpPr txBox="1"/>
          <p:nvPr/>
        </p:nvSpPr>
        <p:spPr>
          <a:xfrm>
            <a:off x="1242625" y="2049079"/>
            <a:ext cx="2693277" cy="584775"/>
          </a:xfrm>
          <a:prstGeom prst="rect">
            <a:avLst/>
          </a:prstGeom>
          <a:noFill/>
        </p:spPr>
        <p:txBody>
          <a:bodyPr wrap="square" rtlCol="0">
            <a:spAutoFit/>
          </a:bodyPr>
          <a:lstStyle/>
          <a:p>
            <a:r>
              <a:rPr kumimoji="1" lang="ja-JP" altLang="en-US" sz="3200"/>
              <a:t>歌詞のせい？</a:t>
            </a:r>
          </a:p>
        </p:txBody>
      </p:sp>
      <p:sp>
        <p:nvSpPr>
          <p:cNvPr id="10" name="テキスト ボックス 9">
            <a:extLst>
              <a:ext uri="{FF2B5EF4-FFF2-40B4-BE49-F238E27FC236}">
                <a16:creationId xmlns:a16="http://schemas.microsoft.com/office/drawing/2014/main" id="{9E676C10-32C2-3D04-5414-1DE5C402F01D}"/>
              </a:ext>
            </a:extLst>
          </p:cNvPr>
          <p:cNvSpPr txBox="1"/>
          <p:nvPr/>
        </p:nvSpPr>
        <p:spPr>
          <a:xfrm>
            <a:off x="435042" y="6302433"/>
            <a:ext cx="6516414" cy="369332"/>
          </a:xfrm>
          <a:prstGeom prst="rect">
            <a:avLst/>
          </a:prstGeom>
          <a:noFill/>
        </p:spPr>
        <p:txBody>
          <a:bodyPr wrap="square">
            <a:spAutoFit/>
          </a:bodyPr>
          <a:lstStyle/>
          <a:p>
            <a:pPr marL="0" indent="0">
              <a:buNone/>
            </a:pPr>
            <a:r>
              <a:rPr lang="en-US" altLang="ja-JP" sz="1800" dirty="0"/>
              <a:t>*1</a:t>
            </a:r>
            <a:r>
              <a:rPr lang="ja-JP" altLang="en-US" sz="1800"/>
              <a:t>　洋楽歌詞からの空耳フレーズ自動生成に向けた一検討</a:t>
            </a:r>
            <a:endParaRPr lang="ja-JP" altLang="en-US" sz="1800" dirty="0"/>
          </a:p>
        </p:txBody>
      </p:sp>
      <p:sp>
        <p:nvSpPr>
          <p:cNvPr id="11" name="テキスト ボックス 10">
            <a:extLst>
              <a:ext uri="{FF2B5EF4-FFF2-40B4-BE49-F238E27FC236}">
                <a16:creationId xmlns:a16="http://schemas.microsoft.com/office/drawing/2014/main" id="{D50E1BA5-54D4-DE1F-FDD5-6EB47BD07B9B}"/>
              </a:ext>
            </a:extLst>
          </p:cNvPr>
          <p:cNvSpPr txBox="1"/>
          <p:nvPr/>
        </p:nvSpPr>
        <p:spPr>
          <a:xfrm>
            <a:off x="7131154" y="1127468"/>
            <a:ext cx="3268717" cy="400110"/>
          </a:xfrm>
          <a:prstGeom prst="rect">
            <a:avLst/>
          </a:prstGeom>
          <a:noFill/>
        </p:spPr>
        <p:txBody>
          <a:bodyPr wrap="square" rtlCol="0">
            <a:spAutoFit/>
          </a:bodyPr>
          <a:lstStyle/>
          <a:p>
            <a:r>
              <a:rPr kumimoji="1" lang="ja-JP" altLang="en-US" sz="2000"/>
              <a:t>発音、滑舌、テンポ・・・</a:t>
            </a:r>
          </a:p>
        </p:txBody>
      </p:sp>
      <p:sp>
        <p:nvSpPr>
          <p:cNvPr id="12" name="右中かっこ 11">
            <a:extLst>
              <a:ext uri="{FF2B5EF4-FFF2-40B4-BE49-F238E27FC236}">
                <a16:creationId xmlns:a16="http://schemas.microsoft.com/office/drawing/2014/main" id="{608BC034-9705-ED72-F578-7979544251AF}"/>
              </a:ext>
            </a:extLst>
          </p:cNvPr>
          <p:cNvSpPr/>
          <p:nvPr/>
        </p:nvSpPr>
        <p:spPr>
          <a:xfrm rot="5400000">
            <a:off x="8494147" y="-53051"/>
            <a:ext cx="542731" cy="3268716"/>
          </a:xfrm>
          <a:prstGeom prst="rightBrace">
            <a:avLst>
              <a:gd name="adj1" fmla="val 8333"/>
              <a:gd name="adj2" fmla="val 71865"/>
            </a:avLst>
          </a:prstGeom>
          <a:noFill/>
          <a:ln w="381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n>
                <a:solidFill>
                  <a:srgbClr val="FF0000"/>
                </a:solidFill>
              </a:ln>
              <a:solidFill>
                <a:srgbClr val="00B0F0"/>
              </a:solidFill>
            </a:endParaRPr>
          </a:p>
        </p:txBody>
      </p:sp>
      <p:sp>
        <p:nvSpPr>
          <p:cNvPr id="13" name="三角形 12">
            <a:extLst>
              <a:ext uri="{FF2B5EF4-FFF2-40B4-BE49-F238E27FC236}">
                <a16:creationId xmlns:a16="http://schemas.microsoft.com/office/drawing/2014/main" id="{EAED54EB-7537-A0DC-923E-D7401504A29B}"/>
              </a:ext>
            </a:extLst>
          </p:cNvPr>
          <p:cNvSpPr/>
          <p:nvPr/>
        </p:nvSpPr>
        <p:spPr>
          <a:xfrm>
            <a:off x="816720" y="1787336"/>
            <a:ext cx="3251614" cy="2328961"/>
          </a:xfrm>
          <a:prstGeom prst="triangle">
            <a:avLst>
              <a:gd name="adj" fmla="val 50000"/>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0BE6AB66-BF17-EDC4-0EC8-FDC36392315E}"/>
              </a:ext>
            </a:extLst>
          </p:cNvPr>
          <p:cNvSpPr txBox="1"/>
          <p:nvPr/>
        </p:nvSpPr>
        <p:spPr>
          <a:xfrm>
            <a:off x="904024" y="4264980"/>
            <a:ext cx="3370478" cy="584775"/>
          </a:xfrm>
          <a:prstGeom prst="rect">
            <a:avLst/>
          </a:prstGeom>
          <a:noFill/>
        </p:spPr>
        <p:txBody>
          <a:bodyPr wrap="square" rtlCol="0">
            <a:spAutoFit/>
          </a:bodyPr>
          <a:lstStyle/>
          <a:p>
            <a:r>
              <a:rPr kumimoji="1" lang="ja-JP" altLang="en-US" sz="3200">
                <a:solidFill>
                  <a:srgbClr val="FF0000"/>
                </a:solidFill>
              </a:rPr>
              <a:t>だけじゃない！</a:t>
            </a:r>
          </a:p>
        </p:txBody>
      </p:sp>
      <p:cxnSp>
        <p:nvCxnSpPr>
          <p:cNvPr id="15" name="直線矢印コネクタ 14">
            <a:extLst>
              <a:ext uri="{FF2B5EF4-FFF2-40B4-BE49-F238E27FC236}">
                <a16:creationId xmlns:a16="http://schemas.microsoft.com/office/drawing/2014/main" id="{75819383-724A-1BE3-900C-B6A8A83B7384}"/>
              </a:ext>
            </a:extLst>
          </p:cNvPr>
          <p:cNvCxnSpPr>
            <a:cxnSpLocks/>
          </p:cNvCxnSpPr>
          <p:nvPr/>
        </p:nvCxnSpPr>
        <p:spPr>
          <a:xfrm flipH="1" flipV="1">
            <a:off x="3772325" y="2228407"/>
            <a:ext cx="842360" cy="646817"/>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矢印コネクタ 18">
            <a:extLst>
              <a:ext uri="{FF2B5EF4-FFF2-40B4-BE49-F238E27FC236}">
                <a16:creationId xmlns:a16="http://schemas.microsoft.com/office/drawing/2014/main" id="{477A8F0E-EFC8-DCB4-7253-C06799680223}"/>
              </a:ext>
            </a:extLst>
          </p:cNvPr>
          <p:cNvCxnSpPr>
            <a:cxnSpLocks/>
          </p:cNvCxnSpPr>
          <p:nvPr/>
        </p:nvCxnSpPr>
        <p:spPr>
          <a:xfrm flipV="1">
            <a:off x="6211999" y="2208767"/>
            <a:ext cx="1176635" cy="27419"/>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2" name="グラフィックス 21" descr="音符">
            <a:extLst>
              <a:ext uri="{FF2B5EF4-FFF2-40B4-BE49-F238E27FC236}">
                <a16:creationId xmlns:a16="http://schemas.microsoft.com/office/drawing/2014/main" id="{974338F9-398C-E21D-F896-45E1E51CF22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99663" y="1604577"/>
            <a:ext cx="551793" cy="551793"/>
          </a:xfrm>
          <a:prstGeom prst="rect">
            <a:avLst/>
          </a:prstGeom>
        </p:spPr>
      </p:pic>
      <p:sp>
        <p:nvSpPr>
          <p:cNvPr id="24" name="テキスト ボックス 23">
            <a:extLst>
              <a:ext uri="{FF2B5EF4-FFF2-40B4-BE49-F238E27FC236}">
                <a16:creationId xmlns:a16="http://schemas.microsoft.com/office/drawing/2014/main" id="{DD89726F-61D3-247F-8FB5-80A7E17F6068}"/>
              </a:ext>
            </a:extLst>
          </p:cNvPr>
          <p:cNvSpPr txBox="1"/>
          <p:nvPr/>
        </p:nvSpPr>
        <p:spPr>
          <a:xfrm>
            <a:off x="123868" y="2401785"/>
            <a:ext cx="692852" cy="646331"/>
          </a:xfrm>
          <a:prstGeom prst="rect">
            <a:avLst/>
          </a:prstGeom>
          <a:noFill/>
        </p:spPr>
        <p:txBody>
          <a:bodyPr wrap="square" rtlCol="0">
            <a:spAutoFit/>
          </a:bodyPr>
          <a:lstStyle/>
          <a:p>
            <a:r>
              <a:rPr kumimoji="1" lang="ja-JP" altLang="en-US" sz="3600"/>
              <a:t>①</a:t>
            </a:r>
          </a:p>
        </p:txBody>
      </p:sp>
      <p:sp>
        <p:nvSpPr>
          <p:cNvPr id="25" name="テキスト ボックス 24">
            <a:extLst>
              <a:ext uri="{FF2B5EF4-FFF2-40B4-BE49-F238E27FC236}">
                <a16:creationId xmlns:a16="http://schemas.microsoft.com/office/drawing/2014/main" id="{BCC46F01-91F8-975C-158C-1685178E6368}"/>
              </a:ext>
            </a:extLst>
          </p:cNvPr>
          <p:cNvSpPr txBox="1"/>
          <p:nvPr/>
        </p:nvSpPr>
        <p:spPr>
          <a:xfrm>
            <a:off x="11239660" y="2516497"/>
            <a:ext cx="692852" cy="646331"/>
          </a:xfrm>
          <a:prstGeom prst="rect">
            <a:avLst/>
          </a:prstGeom>
          <a:noFill/>
        </p:spPr>
        <p:txBody>
          <a:bodyPr wrap="square" rtlCol="0">
            <a:spAutoFit/>
          </a:bodyPr>
          <a:lstStyle/>
          <a:p>
            <a:r>
              <a:rPr lang="en-US" altLang="ja-JP" sz="3600" dirty="0"/>
              <a:t>②</a:t>
            </a:r>
            <a:endParaRPr kumimoji="1" lang="ja-JP" altLang="en-US" sz="3600"/>
          </a:p>
        </p:txBody>
      </p:sp>
      <p:sp>
        <p:nvSpPr>
          <p:cNvPr id="26" name="テキスト ボックス 25">
            <a:extLst>
              <a:ext uri="{FF2B5EF4-FFF2-40B4-BE49-F238E27FC236}">
                <a16:creationId xmlns:a16="http://schemas.microsoft.com/office/drawing/2014/main" id="{6D73E793-02F4-5AFA-3D5C-64131EB57472}"/>
              </a:ext>
            </a:extLst>
          </p:cNvPr>
          <p:cNvSpPr txBox="1"/>
          <p:nvPr/>
        </p:nvSpPr>
        <p:spPr>
          <a:xfrm>
            <a:off x="10853282" y="5381061"/>
            <a:ext cx="630349" cy="646331"/>
          </a:xfrm>
          <a:prstGeom prst="rect">
            <a:avLst/>
          </a:prstGeom>
          <a:noFill/>
        </p:spPr>
        <p:txBody>
          <a:bodyPr wrap="square" rtlCol="0">
            <a:spAutoFit/>
          </a:bodyPr>
          <a:lstStyle/>
          <a:p>
            <a:r>
              <a:rPr lang="ja-JP" altLang="en-US" sz="3600"/>
              <a:t>③</a:t>
            </a:r>
            <a:endParaRPr lang="en-US" altLang="ja-JP" sz="3600" dirty="0"/>
          </a:p>
        </p:txBody>
      </p:sp>
      <p:sp>
        <p:nvSpPr>
          <p:cNvPr id="27" name="吹き出し: 円形 8">
            <a:extLst>
              <a:ext uri="{FF2B5EF4-FFF2-40B4-BE49-F238E27FC236}">
                <a16:creationId xmlns:a16="http://schemas.microsoft.com/office/drawing/2014/main" id="{E6B6CFE1-8A4D-0FC2-A1C4-E33A18624301}"/>
              </a:ext>
            </a:extLst>
          </p:cNvPr>
          <p:cNvSpPr/>
          <p:nvPr/>
        </p:nvSpPr>
        <p:spPr>
          <a:xfrm rot="16200000">
            <a:off x="5251651" y="2751881"/>
            <a:ext cx="746234" cy="2586344"/>
          </a:xfrm>
          <a:prstGeom prst="wedgeEllipseCallout">
            <a:avLst>
              <a:gd name="adj1" fmla="val 3990"/>
              <a:gd name="adj2" fmla="val 5965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a:extLst>
              <a:ext uri="{FF2B5EF4-FFF2-40B4-BE49-F238E27FC236}">
                <a16:creationId xmlns:a16="http://schemas.microsoft.com/office/drawing/2014/main" id="{F284293E-F107-177E-7225-CC64C2B0F3DF}"/>
              </a:ext>
            </a:extLst>
          </p:cNvPr>
          <p:cNvSpPr txBox="1"/>
          <p:nvPr/>
        </p:nvSpPr>
        <p:spPr>
          <a:xfrm>
            <a:off x="4518318" y="3826951"/>
            <a:ext cx="2358086" cy="461665"/>
          </a:xfrm>
          <a:prstGeom prst="rect">
            <a:avLst/>
          </a:prstGeom>
          <a:noFill/>
        </p:spPr>
        <p:txBody>
          <a:bodyPr wrap="square">
            <a:spAutoFit/>
          </a:bodyPr>
          <a:lstStyle/>
          <a:p>
            <a:r>
              <a:rPr kumimoji="1" lang="ja-JP" altLang="en-US" sz="2400">
                <a:solidFill>
                  <a:srgbClr val="0070C0"/>
                </a:solidFill>
              </a:rPr>
              <a:t>音声の評価は？</a:t>
            </a:r>
            <a:endParaRPr lang="ja-JP" altLang="en-US" sz="2400"/>
          </a:p>
        </p:txBody>
      </p:sp>
      <p:sp>
        <p:nvSpPr>
          <p:cNvPr id="32" name="曲折矢印 31">
            <a:extLst>
              <a:ext uri="{FF2B5EF4-FFF2-40B4-BE49-F238E27FC236}">
                <a16:creationId xmlns:a16="http://schemas.microsoft.com/office/drawing/2014/main" id="{96C86954-ADFD-DE40-A726-927A51AAAF37}"/>
              </a:ext>
            </a:extLst>
          </p:cNvPr>
          <p:cNvSpPr/>
          <p:nvPr/>
        </p:nvSpPr>
        <p:spPr>
          <a:xfrm flipV="1">
            <a:off x="2196662" y="4892635"/>
            <a:ext cx="5175146" cy="1107275"/>
          </a:xfrm>
          <a:prstGeom prst="bentArrow">
            <a:avLst>
              <a:gd name="adj1" fmla="val 25000"/>
              <a:gd name="adj2" fmla="val 25000"/>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6" name="正方形/長方形 35">
            <a:extLst>
              <a:ext uri="{FF2B5EF4-FFF2-40B4-BE49-F238E27FC236}">
                <a16:creationId xmlns:a16="http://schemas.microsoft.com/office/drawing/2014/main" id="{1FC25D79-8D69-59B0-D2A2-6AF6FFD1465F}"/>
              </a:ext>
            </a:extLst>
          </p:cNvPr>
          <p:cNvSpPr/>
          <p:nvPr/>
        </p:nvSpPr>
        <p:spPr>
          <a:xfrm>
            <a:off x="5363833" y="4659275"/>
            <a:ext cx="318209" cy="11246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ボックス 36">
            <a:extLst>
              <a:ext uri="{FF2B5EF4-FFF2-40B4-BE49-F238E27FC236}">
                <a16:creationId xmlns:a16="http://schemas.microsoft.com/office/drawing/2014/main" id="{51CD1841-EDDD-BF11-D196-1964F4BC7FC5}"/>
              </a:ext>
            </a:extLst>
          </p:cNvPr>
          <p:cNvSpPr txBox="1"/>
          <p:nvPr/>
        </p:nvSpPr>
        <p:spPr>
          <a:xfrm>
            <a:off x="7511097" y="5411840"/>
            <a:ext cx="3573561" cy="584775"/>
          </a:xfrm>
          <a:prstGeom prst="rect">
            <a:avLst/>
          </a:prstGeom>
          <a:noFill/>
        </p:spPr>
        <p:txBody>
          <a:bodyPr wrap="square" rtlCol="0">
            <a:spAutoFit/>
          </a:bodyPr>
          <a:lstStyle/>
          <a:p>
            <a:r>
              <a:rPr kumimoji="1" lang="ja-JP" altLang="en-US" sz="3200" b="1">
                <a:solidFill>
                  <a:srgbClr val="FF0000"/>
                </a:solidFill>
              </a:rPr>
              <a:t>文字にして比較！</a:t>
            </a:r>
          </a:p>
        </p:txBody>
      </p:sp>
      <p:sp>
        <p:nvSpPr>
          <p:cNvPr id="38" name="スライド番号プレースホルダー 37">
            <a:extLst>
              <a:ext uri="{FF2B5EF4-FFF2-40B4-BE49-F238E27FC236}">
                <a16:creationId xmlns:a16="http://schemas.microsoft.com/office/drawing/2014/main" id="{F308FE72-5E04-780E-EFA7-AB153EEA7AF4}"/>
              </a:ext>
            </a:extLst>
          </p:cNvPr>
          <p:cNvSpPr>
            <a:spLocks noGrp="1"/>
          </p:cNvSpPr>
          <p:nvPr>
            <p:ph type="sldNum" sz="quarter" idx="12"/>
          </p:nvPr>
        </p:nvSpPr>
        <p:spPr/>
        <p:txBody>
          <a:bodyPr/>
          <a:lstStyle/>
          <a:p>
            <a:fld id="{B028801F-45B3-0741-9CE6-EAE12BAF72F5}" type="slidenum">
              <a:rPr kumimoji="1" lang="ja-JP" altLang="en-US" smtClean="0"/>
              <a:t>5</a:t>
            </a:fld>
            <a:endParaRPr kumimoji="1" lang="ja-JP" altLang="en-US"/>
          </a:p>
        </p:txBody>
      </p:sp>
    </p:spTree>
    <p:extLst>
      <p:ext uri="{BB962C8B-B14F-4D97-AF65-F5344CB8AC3E}">
        <p14:creationId xmlns:p14="http://schemas.microsoft.com/office/powerpoint/2010/main" val="1173799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animBg="1"/>
      <p:bldP spid="13" grpId="0" animBg="1"/>
      <p:bldP spid="14" grpId="0"/>
      <p:bldP spid="24" grpId="0"/>
      <p:bldP spid="25" grpId="0"/>
      <p:bldP spid="26" grpId="0"/>
      <p:bldP spid="27" grpId="0" animBg="1"/>
      <p:bldP spid="29" grpId="0"/>
      <p:bldP spid="32" grpId="0" animBg="1"/>
      <p:bldP spid="36" grpId="0" animBg="1"/>
      <p:bldP spid="3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C56C9DE-B62C-823C-3C7C-48A62BADC793}"/>
              </a:ext>
            </a:extLst>
          </p:cNvPr>
          <p:cNvSpPr>
            <a:spLocks noGrp="1"/>
          </p:cNvSpPr>
          <p:nvPr>
            <p:ph type="title"/>
          </p:nvPr>
        </p:nvSpPr>
        <p:spPr/>
        <p:txBody>
          <a:bodyPr/>
          <a:lstStyle/>
          <a:p>
            <a:pPr marL="0" indent="0">
              <a:buNone/>
            </a:pPr>
            <a:r>
              <a:rPr kumimoji="1" lang="ja-JP" altLang="en-US"/>
              <a:t>空耳の評価について</a:t>
            </a:r>
            <a:endParaRPr kumimoji="1" lang="en-US" altLang="ja-JP" dirty="0"/>
          </a:p>
        </p:txBody>
      </p:sp>
      <p:pic>
        <p:nvPicPr>
          <p:cNvPr id="5" name="グラフィックス 4" descr="レコード">
            <a:extLst>
              <a:ext uri="{FF2B5EF4-FFF2-40B4-BE49-F238E27FC236}">
                <a16:creationId xmlns:a16="http://schemas.microsoft.com/office/drawing/2014/main" id="{E2978395-9AAA-6171-ED8D-9CFEAACEF5D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5614" y="3448843"/>
            <a:ext cx="1325562" cy="1325562"/>
          </a:xfrm>
          <a:prstGeom prst="rect">
            <a:avLst/>
          </a:prstGeom>
        </p:spPr>
      </p:pic>
      <p:sp>
        <p:nvSpPr>
          <p:cNvPr id="6" name="曲折矢印 5">
            <a:extLst>
              <a:ext uri="{FF2B5EF4-FFF2-40B4-BE49-F238E27FC236}">
                <a16:creationId xmlns:a16="http://schemas.microsoft.com/office/drawing/2014/main" id="{54EB331B-517E-3957-D511-7FCC4A8D0942}"/>
              </a:ext>
            </a:extLst>
          </p:cNvPr>
          <p:cNvSpPr/>
          <p:nvPr/>
        </p:nvSpPr>
        <p:spPr>
          <a:xfrm flipV="1">
            <a:off x="971551" y="4643438"/>
            <a:ext cx="1485900" cy="1325562"/>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 name="曲折矢印 6">
            <a:extLst>
              <a:ext uri="{FF2B5EF4-FFF2-40B4-BE49-F238E27FC236}">
                <a16:creationId xmlns:a16="http://schemas.microsoft.com/office/drawing/2014/main" id="{5C6833FC-2D3F-BFD8-3AFF-6FE5D50F1273}"/>
              </a:ext>
            </a:extLst>
          </p:cNvPr>
          <p:cNvSpPr/>
          <p:nvPr/>
        </p:nvSpPr>
        <p:spPr>
          <a:xfrm>
            <a:off x="971551" y="2254248"/>
            <a:ext cx="1512000" cy="1325563"/>
          </a:xfrm>
          <a:prstGeom prst="bentArrow">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 name="テキスト ボックス 7">
            <a:extLst>
              <a:ext uri="{FF2B5EF4-FFF2-40B4-BE49-F238E27FC236}">
                <a16:creationId xmlns:a16="http://schemas.microsoft.com/office/drawing/2014/main" id="{3A69960E-A3C4-DE3E-1E94-7B4B155F92A5}"/>
              </a:ext>
            </a:extLst>
          </p:cNvPr>
          <p:cNvSpPr txBox="1"/>
          <p:nvPr/>
        </p:nvSpPr>
        <p:spPr>
          <a:xfrm>
            <a:off x="2457451" y="2384069"/>
            <a:ext cx="2828924" cy="584775"/>
          </a:xfrm>
          <a:prstGeom prst="rect">
            <a:avLst/>
          </a:prstGeom>
          <a:noFill/>
        </p:spPr>
        <p:txBody>
          <a:bodyPr wrap="square" rtlCol="0">
            <a:spAutoFit/>
          </a:bodyPr>
          <a:lstStyle/>
          <a:p>
            <a:r>
              <a:rPr kumimoji="1" lang="ja-JP" altLang="en-US" sz="3200"/>
              <a:t>元の歌詞</a:t>
            </a:r>
          </a:p>
        </p:txBody>
      </p:sp>
      <p:sp>
        <p:nvSpPr>
          <p:cNvPr id="9" name="テキスト ボックス 8">
            <a:extLst>
              <a:ext uri="{FF2B5EF4-FFF2-40B4-BE49-F238E27FC236}">
                <a16:creationId xmlns:a16="http://schemas.microsoft.com/office/drawing/2014/main" id="{F13CF3F9-950A-8054-737D-C31FC97F9D92}"/>
              </a:ext>
            </a:extLst>
          </p:cNvPr>
          <p:cNvSpPr txBox="1"/>
          <p:nvPr/>
        </p:nvSpPr>
        <p:spPr>
          <a:xfrm>
            <a:off x="2457450" y="5384225"/>
            <a:ext cx="3028949" cy="584775"/>
          </a:xfrm>
          <a:prstGeom prst="rect">
            <a:avLst/>
          </a:prstGeom>
          <a:noFill/>
        </p:spPr>
        <p:txBody>
          <a:bodyPr wrap="square" rtlCol="0">
            <a:spAutoFit/>
          </a:bodyPr>
          <a:lstStyle/>
          <a:p>
            <a:r>
              <a:rPr lang="ja-JP" altLang="en-US" sz="3200"/>
              <a:t>空耳した日本語</a:t>
            </a:r>
            <a:endParaRPr kumimoji="1" lang="ja-JP" altLang="en-US" sz="3200"/>
          </a:p>
        </p:txBody>
      </p:sp>
      <p:cxnSp>
        <p:nvCxnSpPr>
          <p:cNvPr id="11" name="直線矢印コネクタ 10">
            <a:extLst>
              <a:ext uri="{FF2B5EF4-FFF2-40B4-BE49-F238E27FC236}">
                <a16:creationId xmlns:a16="http://schemas.microsoft.com/office/drawing/2014/main" id="{2B5F5565-2E36-71D0-706B-693CEF795E5B}"/>
              </a:ext>
            </a:extLst>
          </p:cNvPr>
          <p:cNvCxnSpPr/>
          <p:nvPr/>
        </p:nvCxnSpPr>
        <p:spPr>
          <a:xfrm>
            <a:off x="5114925" y="2686050"/>
            <a:ext cx="1528763"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2" name="直線矢印コネクタ 11">
            <a:extLst>
              <a:ext uri="{FF2B5EF4-FFF2-40B4-BE49-F238E27FC236}">
                <a16:creationId xmlns:a16="http://schemas.microsoft.com/office/drawing/2014/main" id="{B2A0BF20-5E85-558C-AF59-19F77104A5F0}"/>
              </a:ext>
            </a:extLst>
          </p:cNvPr>
          <p:cNvCxnSpPr>
            <a:cxnSpLocks/>
          </p:cNvCxnSpPr>
          <p:nvPr/>
        </p:nvCxnSpPr>
        <p:spPr>
          <a:xfrm>
            <a:off x="5486399" y="5667375"/>
            <a:ext cx="1157289"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E3E11A7A-6778-56FF-EF54-50AF2954FE02}"/>
              </a:ext>
            </a:extLst>
          </p:cNvPr>
          <p:cNvSpPr txBox="1"/>
          <p:nvPr/>
        </p:nvSpPr>
        <p:spPr>
          <a:xfrm>
            <a:off x="6643688" y="2402648"/>
            <a:ext cx="2271713" cy="584775"/>
          </a:xfrm>
          <a:prstGeom prst="rect">
            <a:avLst/>
          </a:prstGeom>
          <a:noFill/>
        </p:spPr>
        <p:txBody>
          <a:bodyPr wrap="square" rtlCol="0">
            <a:spAutoFit/>
          </a:bodyPr>
          <a:lstStyle/>
          <a:p>
            <a:r>
              <a:rPr kumimoji="1" lang="en-US" altLang="ja-JP" sz="3200" dirty="0"/>
              <a:t>IPA</a:t>
            </a:r>
            <a:r>
              <a:rPr kumimoji="1" lang="ja-JP" altLang="en-US" sz="3200"/>
              <a:t>文字列</a:t>
            </a:r>
          </a:p>
        </p:txBody>
      </p:sp>
      <p:sp>
        <p:nvSpPr>
          <p:cNvPr id="17" name="テキスト ボックス 16">
            <a:extLst>
              <a:ext uri="{FF2B5EF4-FFF2-40B4-BE49-F238E27FC236}">
                <a16:creationId xmlns:a16="http://schemas.microsoft.com/office/drawing/2014/main" id="{D105AC8B-3EDE-0F86-CFA5-71C91B50E8DA}"/>
              </a:ext>
            </a:extLst>
          </p:cNvPr>
          <p:cNvSpPr txBox="1"/>
          <p:nvPr/>
        </p:nvSpPr>
        <p:spPr>
          <a:xfrm>
            <a:off x="6643688" y="5384225"/>
            <a:ext cx="2128836" cy="584775"/>
          </a:xfrm>
          <a:prstGeom prst="rect">
            <a:avLst/>
          </a:prstGeom>
          <a:noFill/>
        </p:spPr>
        <p:txBody>
          <a:bodyPr wrap="square" rtlCol="0">
            <a:spAutoFit/>
          </a:bodyPr>
          <a:lstStyle/>
          <a:p>
            <a:r>
              <a:rPr kumimoji="1" lang="en-US" altLang="ja-JP" sz="3200" dirty="0"/>
              <a:t>IPA</a:t>
            </a:r>
            <a:r>
              <a:rPr kumimoji="1" lang="ja-JP" altLang="en-US" sz="3200"/>
              <a:t>文字列</a:t>
            </a:r>
          </a:p>
        </p:txBody>
      </p:sp>
      <p:sp>
        <p:nvSpPr>
          <p:cNvPr id="18" name="テキスト ボックス 17">
            <a:extLst>
              <a:ext uri="{FF2B5EF4-FFF2-40B4-BE49-F238E27FC236}">
                <a16:creationId xmlns:a16="http://schemas.microsoft.com/office/drawing/2014/main" id="{18CDC9CA-1624-FF14-0AD7-51806D3C6400}"/>
              </a:ext>
            </a:extLst>
          </p:cNvPr>
          <p:cNvSpPr txBox="1"/>
          <p:nvPr/>
        </p:nvSpPr>
        <p:spPr>
          <a:xfrm>
            <a:off x="5350668" y="3200079"/>
            <a:ext cx="1169551" cy="1811980"/>
          </a:xfrm>
          <a:prstGeom prst="rect">
            <a:avLst/>
          </a:prstGeom>
          <a:noFill/>
        </p:spPr>
        <p:txBody>
          <a:bodyPr vert="eaVert" wrap="square" rtlCol="0">
            <a:spAutoFit/>
          </a:bodyPr>
          <a:lstStyle/>
          <a:p>
            <a:r>
              <a:rPr kumimoji="1" lang="ja-JP" altLang="en-US" sz="3200"/>
              <a:t>発音記号に変換</a:t>
            </a:r>
          </a:p>
        </p:txBody>
      </p:sp>
      <p:sp>
        <p:nvSpPr>
          <p:cNvPr id="19" name="右中かっこ 18">
            <a:extLst>
              <a:ext uri="{FF2B5EF4-FFF2-40B4-BE49-F238E27FC236}">
                <a16:creationId xmlns:a16="http://schemas.microsoft.com/office/drawing/2014/main" id="{DB63EB3F-5622-E052-7A18-1705416BE81E}"/>
              </a:ext>
            </a:extLst>
          </p:cNvPr>
          <p:cNvSpPr/>
          <p:nvPr/>
        </p:nvSpPr>
        <p:spPr>
          <a:xfrm>
            <a:off x="8772524" y="2686050"/>
            <a:ext cx="861750" cy="2981325"/>
          </a:xfrm>
          <a:prstGeom prst="rightBrace">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AA916F8F-9831-E149-5F06-4A59376F043F}"/>
              </a:ext>
            </a:extLst>
          </p:cNvPr>
          <p:cNvSpPr txBox="1"/>
          <p:nvPr/>
        </p:nvSpPr>
        <p:spPr>
          <a:xfrm>
            <a:off x="9660374" y="3391882"/>
            <a:ext cx="2079412" cy="1569660"/>
          </a:xfrm>
          <a:prstGeom prst="rect">
            <a:avLst/>
          </a:prstGeom>
          <a:noFill/>
        </p:spPr>
        <p:txBody>
          <a:bodyPr wrap="square" rtlCol="0">
            <a:spAutoFit/>
          </a:bodyPr>
          <a:lstStyle/>
          <a:p>
            <a:r>
              <a:rPr kumimoji="1" lang="ja-JP" altLang="en-US" sz="3200"/>
              <a:t>同じ発音記号の距離を比較</a:t>
            </a:r>
          </a:p>
        </p:txBody>
      </p:sp>
      <p:sp>
        <p:nvSpPr>
          <p:cNvPr id="21" name="テキスト ボックス 20">
            <a:extLst>
              <a:ext uri="{FF2B5EF4-FFF2-40B4-BE49-F238E27FC236}">
                <a16:creationId xmlns:a16="http://schemas.microsoft.com/office/drawing/2014/main" id="{B77B1738-93E8-DBDC-CF14-6349AD8FE9C8}"/>
              </a:ext>
            </a:extLst>
          </p:cNvPr>
          <p:cNvSpPr txBox="1"/>
          <p:nvPr/>
        </p:nvSpPr>
        <p:spPr>
          <a:xfrm>
            <a:off x="1683901" y="3823207"/>
            <a:ext cx="1874845" cy="584775"/>
          </a:xfrm>
          <a:prstGeom prst="rect">
            <a:avLst/>
          </a:prstGeom>
          <a:noFill/>
        </p:spPr>
        <p:txBody>
          <a:bodyPr wrap="square" rtlCol="0">
            <a:spAutoFit/>
          </a:bodyPr>
          <a:lstStyle/>
          <a:p>
            <a:r>
              <a:rPr lang="ja-JP" altLang="en-US" sz="3200"/>
              <a:t>元</a:t>
            </a:r>
            <a:r>
              <a:rPr kumimoji="1" lang="ja-JP" altLang="en-US" sz="3200"/>
              <a:t>の楽曲</a:t>
            </a:r>
          </a:p>
        </p:txBody>
      </p:sp>
      <p:graphicFrame>
        <p:nvGraphicFramePr>
          <p:cNvPr id="23" name="表 22">
            <a:extLst>
              <a:ext uri="{FF2B5EF4-FFF2-40B4-BE49-F238E27FC236}">
                <a16:creationId xmlns:a16="http://schemas.microsoft.com/office/drawing/2014/main" id="{95776B5B-55AA-7078-4AF8-6AF6E16F69D9}"/>
              </a:ext>
            </a:extLst>
          </p:cNvPr>
          <p:cNvGraphicFramePr>
            <a:graphicFrameLocks noGrp="1"/>
          </p:cNvGraphicFramePr>
          <p:nvPr>
            <p:extLst>
              <p:ext uri="{D42A27DB-BD31-4B8C-83A1-F6EECF244321}">
                <p14:modId xmlns:p14="http://schemas.microsoft.com/office/powerpoint/2010/main" val="863889827"/>
              </p:ext>
            </p:extLst>
          </p:nvPr>
        </p:nvGraphicFramePr>
        <p:xfrm>
          <a:off x="2814201" y="3004142"/>
          <a:ext cx="1739900" cy="344805"/>
        </p:xfrm>
        <a:graphic>
          <a:graphicData uri="http://schemas.openxmlformats.org/drawingml/2006/table">
            <a:tbl>
              <a:tblPr>
                <a:tableStyleId>{5C22544A-7EE6-4342-B048-85BDC9FD1C3A}</a:tableStyleId>
              </a:tblPr>
              <a:tblGrid>
                <a:gridCol w="1739900">
                  <a:extLst>
                    <a:ext uri="{9D8B030D-6E8A-4147-A177-3AD203B41FA5}">
                      <a16:colId xmlns:a16="http://schemas.microsoft.com/office/drawing/2014/main" val="1137570798"/>
                    </a:ext>
                  </a:extLst>
                </a:gridCol>
              </a:tblGrid>
              <a:tr h="228600">
                <a:tc>
                  <a:txBody>
                    <a:bodyPr/>
                    <a:lstStyle/>
                    <a:p>
                      <a:pPr algn="l" fontAlgn="ctr"/>
                      <a:r>
                        <a:rPr lang="en" sz="1100" u="none" strike="noStrike" dirty="0">
                          <a:effectLst/>
                        </a:rPr>
                        <a:t>ALL MY TROUBLES SEEMED SO FAR AWAY</a:t>
                      </a:r>
                      <a:endParaRPr lang="en" sz="1100" b="0"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extLst>
                  <a:ext uri="{0D108BD9-81ED-4DB2-BD59-A6C34878D82A}">
                    <a16:rowId xmlns:a16="http://schemas.microsoft.com/office/drawing/2014/main" val="224924197"/>
                  </a:ext>
                </a:extLst>
              </a:tr>
            </a:tbl>
          </a:graphicData>
        </a:graphic>
      </p:graphicFrame>
      <p:graphicFrame>
        <p:nvGraphicFramePr>
          <p:cNvPr id="24" name="表 23">
            <a:extLst>
              <a:ext uri="{FF2B5EF4-FFF2-40B4-BE49-F238E27FC236}">
                <a16:creationId xmlns:a16="http://schemas.microsoft.com/office/drawing/2014/main" id="{469426D6-3A5B-BF8E-FD4E-C3963258BA27}"/>
              </a:ext>
            </a:extLst>
          </p:cNvPr>
          <p:cNvGraphicFramePr>
            <a:graphicFrameLocks noGrp="1"/>
          </p:cNvGraphicFramePr>
          <p:nvPr>
            <p:extLst>
              <p:ext uri="{D42A27DB-BD31-4B8C-83A1-F6EECF244321}">
                <p14:modId xmlns:p14="http://schemas.microsoft.com/office/powerpoint/2010/main" val="3543531264"/>
              </p:ext>
            </p:extLst>
          </p:nvPr>
        </p:nvGraphicFramePr>
        <p:xfrm>
          <a:off x="3058227" y="5969000"/>
          <a:ext cx="1454598" cy="228600"/>
        </p:xfrm>
        <a:graphic>
          <a:graphicData uri="http://schemas.openxmlformats.org/drawingml/2006/table">
            <a:tbl>
              <a:tblPr>
                <a:tableStyleId>{5C22544A-7EE6-4342-B048-85BDC9FD1C3A}</a:tableStyleId>
              </a:tblPr>
              <a:tblGrid>
                <a:gridCol w="1454598">
                  <a:extLst>
                    <a:ext uri="{9D8B030D-6E8A-4147-A177-3AD203B41FA5}">
                      <a16:colId xmlns:a16="http://schemas.microsoft.com/office/drawing/2014/main" val="1798135444"/>
                    </a:ext>
                  </a:extLst>
                </a:gridCol>
              </a:tblGrid>
              <a:tr h="228600">
                <a:tc>
                  <a:txBody>
                    <a:bodyPr/>
                    <a:lstStyle/>
                    <a:p>
                      <a:pPr algn="l" fontAlgn="ctr"/>
                      <a:r>
                        <a:rPr lang="ja-JP" altLang="en-US" sz="1100" u="none" strike="noStrike">
                          <a:effectLst/>
                        </a:rPr>
                        <a:t>お前 たぶん 腎臓 悪い</a:t>
                      </a:r>
                      <a:endParaRPr lang="ja-JP" altLang="en-US" sz="110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extLst>
                  <a:ext uri="{0D108BD9-81ED-4DB2-BD59-A6C34878D82A}">
                    <a16:rowId xmlns:a16="http://schemas.microsoft.com/office/drawing/2014/main" val="3927031536"/>
                  </a:ext>
                </a:extLst>
              </a:tr>
            </a:tbl>
          </a:graphicData>
        </a:graphic>
      </p:graphicFrame>
      <p:graphicFrame>
        <p:nvGraphicFramePr>
          <p:cNvPr id="25" name="表 24">
            <a:extLst>
              <a:ext uri="{FF2B5EF4-FFF2-40B4-BE49-F238E27FC236}">
                <a16:creationId xmlns:a16="http://schemas.microsoft.com/office/drawing/2014/main" id="{7AC17BF1-1C86-A766-BF7D-BA2F81F9A171}"/>
              </a:ext>
            </a:extLst>
          </p:cNvPr>
          <p:cNvGraphicFramePr>
            <a:graphicFrameLocks noGrp="1"/>
          </p:cNvGraphicFramePr>
          <p:nvPr>
            <p:extLst>
              <p:ext uri="{D42A27DB-BD31-4B8C-83A1-F6EECF244321}">
                <p14:modId xmlns:p14="http://schemas.microsoft.com/office/powerpoint/2010/main" val="2869183037"/>
              </p:ext>
            </p:extLst>
          </p:nvPr>
        </p:nvGraphicFramePr>
        <p:xfrm>
          <a:off x="6643688" y="2987423"/>
          <a:ext cx="2271713" cy="228600"/>
        </p:xfrm>
        <a:graphic>
          <a:graphicData uri="http://schemas.openxmlformats.org/drawingml/2006/table">
            <a:tbl>
              <a:tblPr>
                <a:tableStyleId>{5C22544A-7EE6-4342-B048-85BDC9FD1C3A}</a:tableStyleId>
              </a:tblPr>
              <a:tblGrid>
                <a:gridCol w="2271713">
                  <a:extLst>
                    <a:ext uri="{9D8B030D-6E8A-4147-A177-3AD203B41FA5}">
                      <a16:colId xmlns:a16="http://schemas.microsoft.com/office/drawing/2014/main" val="3905713390"/>
                    </a:ext>
                  </a:extLst>
                </a:gridCol>
              </a:tblGrid>
              <a:tr h="228600">
                <a:tc>
                  <a:txBody>
                    <a:bodyPr/>
                    <a:lstStyle/>
                    <a:p>
                      <a:pPr algn="l" fontAlgn="ctr"/>
                      <a:r>
                        <a:rPr lang="en" sz="1100" u="none" strike="noStrike" dirty="0" err="1">
                          <a:effectLst/>
                        </a:rPr>
                        <a:t>ɔːl</a:t>
                      </a:r>
                      <a:r>
                        <a:rPr lang="en" sz="1100" u="none" strike="noStrike" dirty="0">
                          <a:effectLst/>
                        </a:rPr>
                        <a:t> </a:t>
                      </a:r>
                      <a:r>
                        <a:rPr lang="en" sz="1100" u="none" strike="noStrike" dirty="0" err="1">
                          <a:effectLst/>
                        </a:rPr>
                        <a:t>maɪ</a:t>
                      </a:r>
                      <a:r>
                        <a:rPr lang="en" sz="1100" u="none" strike="noStrike" dirty="0">
                          <a:effectLst/>
                        </a:rPr>
                        <a:t> </a:t>
                      </a:r>
                      <a:r>
                        <a:rPr lang="en" sz="1100" u="none" strike="noStrike" dirty="0" err="1">
                          <a:effectLst/>
                        </a:rPr>
                        <a:t>tɹʌbəlz</a:t>
                      </a:r>
                      <a:r>
                        <a:rPr lang="en" sz="1100" u="none" strike="noStrike" dirty="0">
                          <a:effectLst/>
                        </a:rPr>
                        <a:t> </a:t>
                      </a:r>
                      <a:r>
                        <a:rPr lang="en" sz="1100" u="none" strike="noStrike" dirty="0" err="1">
                          <a:effectLst/>
                        </a:rPr>
                        <a:t>siːmd</a:t>
                      </a:r>
                      <a:r>
                        <a:rPr lang="en" sz="1100" u="none" strike="noStrike" dirty="0">
                          <a:effectLst/>
                        </a:rPr>
                        <a:t> </a:t>
                      </a:r>
                      <a:r>
                        <a:rPr lang="en" sz="1100" u="none" strike="noStrike" dirty="0" err="1">
                          <a:effectLst/>
                        </a:rPr>
                        <a:t>soʊ</a:t>
                      </a:r>
                      <a:r>
                        <a:rPr lang="en" sz="1100" u="none" strike="noStrike" dirty="0">
                          <a:effectLst/>
                        </a:rPr>
                        <a:t> </a:t>
                      </a:r>
                      <a:r>
                        <a:rPr lang="en" sz="1100" u="none" strike="noStrike" dirty="0" err="1">
                          <a:effectLst/>
                        </a:rPr>
                        <a:t>fɑːɹ</a:t>
                      </a:r>
                      <a:r>
                        <a:rPr lang="en" sz="1100" u="none" strike="noStrike" dirty="0">
                          <a:effectLst/>
                        </a:rPr>
                        <a:t> </a:t>
                      </a:r>
                      <a:r>
                        <a:rPr lang="en" sz="1100" u="none" strike="noStrike" dirty="0" err="1">
                          <a:effectLst/>
                        </a:rPr>
                        <a:t>ɐweɪ</a:t>
                      </a:r>
                      <a:r>
                        <a:rPr lang="en" sz="1100" u="none" strike="noStrike" dirty="0">
                          <a:effectLst/>
                        </a:rPr>
                        <a:t> </a:t>
                      </a:r>
                      <a:endParaRPr lang="en" sz="1100" b="0"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extLst>
                  <a:ext uri="{0D108BD9-81ED-4DB2-BD59-A6C34878D82A}">
                    <a16:rowId xmlns:a16="http://schemas.microsoft.com/office/drawing/2014/main" val="60081033"/>
                  </a:ext>
                </a:extLst>
              </a:tr>
            </a:tbl>
          </a:graphicData>
        </a:graphic>
      </p:graphicFrame>
      <p:graphicFrame>
        <p:nvGraphicFramePr>
          <p:cNvPr id="26" name="表 25">
            <a:extLst>
              <a:ext uri="{FF2B5EF4-FFF2-40B4-BE49-F238E27FC236}">
                <a16:creationId xmlns:a16="http://schemas.microsoft.com/office/drawing/2014/main" id="{A40658D6-BF6B-D578-AF54-F3E85518D7C8}"/>
              </a:ext>
            </a:extLst>
          </p:cNvPr>
          <p:cNvGraphicFramePr>
            <a:graphicFrameLocks noGrp="1"/>
          </p:cNvGraphicFramePr>
          <p:nvPr>
            <p:extLst>
              <p:ext uri="{D42A27DB-BD31-4B8C-83A1-F6EECF244321}">
                <p14:modId xmlns:p14="http://schemas.microsoft.com/office/powerpoint/2010/main" val="378035442"/>
              </p:ext>
            </p:extLst>
          </p:nvPr>
        </p:nvGraphicFramePr>
        <p:xfrm>
          <a:off x="6643688" y="5950777"/>
          <a:ext cx="2197100" cy="228600"/>
        </p:xfrm>
        <a:graphic>
          <a:graphicData uri="http://schemas.openxmlformats.org/drawingml/2006/table">
            <a:tbl>
              <a:tblPr>
                <a:tableStyleId>{5C22544A-7EE6-4342-B048-85BDC9FD1C3A}</a:tableStyleId>
              </a:tblPr>
              <a:tblGrid>
                <a:gridCol w="2197100">
                  <a:extLst>
                    <a:ext uri="{9D8B030D-6E8A-4147-A177-3AD203B41FA5}">
                      <a16:colId xmlns:a16="http://schemas.microsoft.com/office/drawing/2014/main" val="1021915847"/>
                    </a:ext>
                  </a:extLst>
                </a:gridCol>
              </a:tblGrid>
              <a:tr h="228600">
                <a:tc>
                  <a:txBody>
                    <a:bodyPr/>
                    <a:lstStyle/>
                    <a:p>
                      <a:pPr algn="l" fontAlgn="ctr"/>
                      <a:r>
                        <a:rPr lang="en" sz="1100" u="none" strike="noStrike" dirty="0" err="1">
                          <a:effectLst/>
                        </a:rPr>
                        <a:t>o̞mäe</a:t>
                      </a:r>
                      <a:r>
                        <a:rPr lang="en" sz="1100" u="none" strike="noStrike" dirty="0">
                          <a:effectLst/>
                        </a:rPr>
                        <a:t>̞ </a:t>
                      </a:r>
                      <a:r>
                        <a:rPr lang="en" sz="1100" u="none" strike="noStrike" dirty="0" err="1">
                          <a:effectLst/>
                        </a:rPr>
                        <a:t>täbɯ</a:t>
                      </a:r>
                      <a:r>
                        <a:rPr lang="el-GR" sz="1100" u="none" strike="noStrike" dirty="0">
                          <a:effectLst/>
                        </a:rPr>
                        <a:t>ᵝ</a:t>
                      </a:r>
                      <a:r>
                        <a:rPr lang="en" sz="1100" u="none" strike="noStrike" dirty="0" err="1">
                          <a:effectLst/>
                        </a:rPr>
                        <a:t>ɴ</a:t>
                      </a:r>
                      <a:r>
                        <a:rPr lang="en" sz="1100" u="none" strike="noStrike" dirty="0">
                          <a:effectLst/>
                        </a:rPr>
                        <a:t> </a:t>
                      </a:r>
                      <a:r>
                        <a:rPr lang="en" sz="1100" u="none" strike="noStrike" dirty="0" err="1">
                          <a:effectLst/>
                        </a:rPr>
                        <a:t>dʑiũzo̞ɯ</a:t>
                      </a:r>
                      <a:r>
                        <a:rPr lang="el-GR" sz="1100" u="none" strike="noStrike" dirty="0">
                          <a:effectLst/>
                        </a:rPr>
                        <a:t>ᵝ </a:t>
                      </a:r>
                      <a:r>
                        <a:rPr lang="en" sz="1100" u="none" strike="noStrike" dirty="0" err="1">
                          <a:effectLst/>
                        </a:rPr>
                        <a:t>wäɽɯ</a:t>
                      </a:r>
                      <a:r>
                        <a:rPr lang="el-GR" sz="1100" u="none" strike="noStrike" dirty="0">
                          <a:effectLst/>
                        </a:rPr>
                        <a:t>ᵝ</a:t>
                      </a:r>
                      <a:r>
                        <a:rPr lang="en" sz="1100" u="none" strike="noStrike" dirty="0" err="1">
                          <a:effectLst/>
                        </a:rPr>
                        <a:t>i</a:t>
                      </a:r>
                      <a:r>
                        <a:rPr lang="en" sz="1100" u="none" strike="noStrike" dirty="0">
                          <a:effectLst/>
                        </a:rPr>
                        <a:t> </a:t>
                      </a:r>
                      <a:endParaRPr lang="en" sz="1100" b="0"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extLst>
                  <a:ext uri="{0D108BD9-81ED-4DB2-BD59-A6C34878D82A}">
                    <a16:rowId xmlns:a16="http://schemas.microsoft.com/office/drawing/2014/main" val="4132378857"/>
                  </a:ext>
                </a:extLst>
              </a:tr>
            </a:tbl>
          </a:graphicData>
        </a:graphic>
      </p:graphicFrame>
      <p:sp>
        <p:nvSpPr>
          <p:cNvPr id="3" name="テキスト ボックス 2">
            <a:extLst>
              <a:ext uri="{FF2B5EF4-FFF2-40B4-BE49-F238E27FC236}">
                <a16:creationId xmlns:a16="http://schemas.microsoft.com/office/drawing/2014/main" id="{0FEF02A4-1855-582F-913D-176F805B158E}"/>
              </a:ext>
            </a:extLst>
          </p:cNvPr>
          <p:cNvSpPr txBox="1"/>
          <p:nvPr/>
        </p:nvSpPr>
        <p:spPr>
          <a:xfrm>
            <a:off x="7186049" y="772265"/>
            <a:ext cx="4034700" cy="1077218"/>
          </a:xfrm>
          <a:prstGeom prst="rect">
            <a:avLst/>
          </a:prstGeom>
          <a:noFill/>
        </p:spPr>
        <p:txBody>
          <a:bodyPr wrap="square" rtlCol="0">
            <a:spAutoFit/>
          </a:bodyPr>
          <a:lstStyle/>
          <a:p>
            <a:r>
              <a:rPr kumimoji="1" lang="ja-JP" altLang="en-US" sz="3200" dirty="0">
                <a:solidFill>
                  <a:srgbClr val="FF0000"/>
                </a:solidFill>
              </a:rPr>
              <a:t>問題点：空耳は評価基準が存在しない！</a:t>
            </a:r>
          </a:p>
        </p:txBody>
      </p:sp>
      <p:sp>
        <p:nvSpPr>
          <p:cNvPr id="4" name="スライド番号プレースホルダー 3">
            <a:extLst>
              <a:ext uri="{FF2B5EF4-FFF2-40B4-BE49-F238E27FC236}">
                <a16:creationId xmlns:a16="http://schemas.microsoft.com/office/drawing/2014/main" id="{4DAC44B4-6E2C-68AC-8A44-9C4C82C01BB3}"/>
              </a:ext>
            </a:extLst>
          </p:cNvPr>
          <p:cNvSpPr>
            <a:spLocks noGrp="1"/>
          </p:cNvSpPr>
          <p:nvPr>
            <p:ph type="sldNum" sz="quarter" idx="12"/>
          </p:nvPr>
        </p:nvSpPr>
        <p:spPr/>
        <p:txBody>
          <a:bodyPr/>
          <a:lstStyle/>
          <a:p>
            <a:fld id="{B028801F-45B3-0741-9CE6-EAE12BAF72F5}" type="slidenum">
              <a:rPr kumimoji="1" lang="ja-JP" altLang="en-US" smtClean="0"/>
              <a:t>6</a:t>
            </a:fld>
            <a:endParaRPr kumimoji="1" lang="ja-JP" altLang="en-US"/>
          </a:p>
        </p:txBody>
      </p:sp>
    </p:spTree>
    <p:extLst>
      <p:ext uri="{BB962C8B-B14F-4D97-AF65-F5344CB8AC3E}">
        <p14:creationId xmlns:p14="http://schemas.microsoft.com/office/powerpoint/2010/main" val="22238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p:bldP spid="16" grpId="0"/>
      <p:bldP spid="17" grpId="0"/>
      <p:bldP spid="18" grpId="0"/>
      <p:bldP spid="19" grpId="0" animBg="1"/>
      <p:bldP spid="20" grpId="0"/>
      <p:bldP spid="21"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658024C-5F9F-79F7-A3C7-9EC6A0F70B26}"/>
              </a:ext>
            </a:extLst>
          </p:cNvPr>
          <p:cNvSpPr>
            <a:spLocks noGrp="1"/>
          </p:cNvSpPr>
          <p:nvPr>
            <p:ph type="title"/>
          </p:nvPr>
        </p:nvSpPr>
        <p:spPr/>
        <p:txBody>
          <a:bodyPr/>
          <a:lstStyle/>
          <a:p>
            <a:r>
              <a:rPr kumimoji="1" lang="ja-JP" altLang="en-US"/>
              <a:t>①空耳</a:t>
            </a:r>
            <a:r>
              <a:rPr kumimoji="1" lang="ja-JP" altLang="en-US" dirty="0"/>
              <a:t>の比較の仕組み</a:t>
            </a:r>
          </a:p>
        </p:txBody>
      </p:sp>
      <p:sp>
        <p:nvSpPr>
          <p:cNvPr id="4" name="テキスト ボックス 3">
            <a:extLst>
              <a:ext uri="{FF2B5EF4-FFF2-40B4-BE49-F238E27FC236}">
                <a16:creationId xmlns:a16="http://schemas.microsoft.com/office/drawing/2014/main" id="{ACDE55D9-F0AF-31E1-A18A-F624A9E4B9C4}"/>
              </a:ext>
            </a:extLst>
          </p:cNvPr>
          <p:cNvSpPr txBox="1"/>
          <p:nvPr/>
        </p:nvSpPr>
        <p:spPr>
          <a:xfrm>
            <a:off x="576521" y="2242010"/>
            <a:ext cx="2271713" cy="584775"/>
          </a:xfrm>
          <a:prstGeom prst="rect">
            <a:avLst/>
          </a:prstGeom>
          <a:noFill/>
        </p:spPr>
        <p:txBody>
          <a:bodyPr wrap="square" rtlCol="0">
            <a:spAutoFit/>
          </a:bodyPr>
          <a:lstStyle/>
          <a:p>
            <a:r>
              <a:rPr kumimoji="1" lang="en-US" altLang="ja-JP" sz="3200" dirty="0"/>
              <a:t>IPA</a:t>
            </a:r>
            <a:r>
              <a:rPr kumimoji="1" lang="ja-JP" altLang="en-US" sz="3200"/>
              <a:t>文字列</a:t>
            </a:r>
          </a:p>
        </p:txBody>
      </p:sp>
      <p:sp>
        <p:nvSpPr>
          <p:cNvPr id="5" name="テキスト ボックス 4">
            <a:extLst>
              <a:ext uri="{FF2B5EF4-FFF2-40B4-BE49-F238E27FC236}">
                <a16:creationId xmlns:a16="http://schemas.microsoft.com/office/drawing/2014/main" id="{4D1E1906-C99E-ED05-EB73-F834F9EF3C25}"/>
              </a:ext>
            </a:extLst>
          </p:cNvPr>
          <p:cNvSpPr txBox="1"/>
          <p:nvPr/>
        </p:nvSpPr>
        <p:spPr>
          <a:xfrm>
            <a:off x="576521" y="5223587"/>
            <a:ext cx="2128836" cy="584775"/>
          </a:xfrm>
          <a:prstGeom prst="rect">
            <a:avLst/>
          </a:prstGeom>
          <a:noFill/>
        </p:spPr>
        <p:txBody>
          <a:bodyPr wrap="square" rtlCol="0">
            <a:spAutoFit/>
          </a:bodyPr>
          <a:lstStyle/>
          <a:p>
            <a:r>
              <a:rPr kumimoji="1" lang="en-US" altLang="ja-JP" sz="3200" dirty="0"/>
              <a:t>IPA</a:t>
            </a:r>
            <a:r>
              <a:rPr kumimoji="1" lang="ja-JP" altLang="en-US" sz="3200"/>
              <a:t>文字列</a:t>
            </a:r>
          </a:p>
        </p:txBody>
      </p:sp>
      <p:graphicFrame>
        <p:nvGraphicFramePr>
          <p:cNvPr id="6" name="表 5">
            <a:extLst>
              <a:ext uri="{FF2B5EF4-FFF2-40B4-BE49-F238E27FC236}">
                <a16:creationId xmlns:a16="http://schemas.microsoft.com/office/drawing/2014/main" id="{40A700A8-57E5-38F5-7807-70DEA48FFAB3}"/>
              </a:ext>
            </a:extLst>
          </p:cNvPr>
          <p:cNvGraphicFramePr>
            <a:graphicFrameLocks noGrp="1"/>
          </p:cNvGraphicFramePr>
          <p:nvPr>
            <p:extLst>
              <p:ext uri="{D42A27DB-BD31-4B8C-83A1-F6EECF244321}">
                <p14:modId xmlns:p14="http://schemas.microsoft.com/office/powerpoint/2010/main" val="35511335"/>
              </p:ext>
            </p:extLst>
          </p:nvPr>
        </p:nvGraphicFramePr>
        <p:xfrm>
          <a:off x="576521" y="2826785"/>
          <a:ext cx="2271713" cy="228600"/>
        </p:xfrm>
        <a:graphic>
          <a:graphicData uri="http://schemas.openxmlformats.org/drawingml/2006/table">
            <a:tbl>
              <a:tblPr>
                <a:tableStyleId>{5C22544A-7EE6-4342-B048-85BDC9FD1C3A}</a:tableStyleId>
              </a:tblPr>
              <a:tblGrid>
                <a:gridCol w="2271713">
                  <a:extLst>
                    <a:ext uri="{9D8B030D-6E8A-4147-A177-3AD203B41FA5}">
                      <a16:colId xmlns:a16="http://schemas.microsoft.com/office/drawing/2014/main" val="3905713390"/>
                    </a:ext>
                  </a:extLst>
                </a:gridCol>
              </a:tblGrid>
              <a:tr h="228600">
                <a:tc>
                  <a:txBody>
                    <a:bodyPr/>
                    <a:lstStyle/>
                    <a:p>
                      <a:pPr algn="l" fontAlgn="ctr"/>
                      <a:r>
                        <a:rPr lang="en" sz="1100" u="none" strike="noStrike" dirty="0" err="1">
                          <a:effectLst/>
                        </a:rPr>
                        <a:t>ɔːl</a:t>
                      </a:r>
                      <a:r>
                        <a:rPr lang="en" sz="1100" u="none" strike="noStrike" dirty="0">
                          <a:effectLst/>
                        </a:rPr>
                        <a:t> </a:t>
                      </a:r>
                      <a:r>
                        <a:rPr lang="en" sz="1100" u="none" strike="noStrike" dirty="0" err="1">
                          <a:effectLst/>
                        </a:rPr>
                        <a:t>maɪ</a:t>
                      </a:r>
                      <a:r>
                        <a:rPr lang="en" sz="1100" u="none" strike="noStrike" dirty="0">
                          <a:effectLst/>
                        </a:rPr>
                        <a:t> </a:t>
                      </a:r>
                      <a:r>
                        <a:rPr lang="en" sz="1100" u="none" strike="noStrike" dirty="0" err="1">
                          <a:effectLst/>
                        </a:rPr>
                        <a:t>tɹʌbəlz</a:t>
                      </a:r>
                      <a:r>
                        <a:rPr lang="en" sz="1100" u="none" strike="noStrike" dirty="0">
                          <a:effectLst/>
                        </a:rPr>
                        <a:t> </a:t>
                      </a:r>
                      <a:r>
                        <a:rPr lang="en" sz="1100" u="none" strike="noStrike" dirty="0" err="1">
                          <a:effectLst/>
                        </a:rPr>
                        <a:t>siːmd</a:t>
                      </a:r>
                      <a:r>
                        <a:rPr lang="en" sz="1100" u="none" strike="noStrike" dirty="0">
                          <a:effectLst/>
                        </a:rPr>
                        <a:t> </a:t>
                      </a:r>
                      <a:r>
                        <a:rPr lang="en" sz="1100" u="none" strike="noStrike" dirty="0" err="1">
                          <a:effectLst/>
                        </a:rPr>
                        <a:t>soʊ</a:t>
                      </a:r>
                      <a:r>
                        <a:rPr lang="en" sz="1100" u="none" strike="noStrike" dirty="0">
                          <a:effectLst/>
                        </a:rPr>
                        <a:t> </a:t>
                      </a:r>
                      <a:r>
                        <a:rPr lang="en" sz="1100" u="none" strike="noStrike" dirty="0" err="1">
                          <a:effectLst/>
                        </a:rPr>
                        <a:t>fɑːɹ</a:t>
                      </a:r>
                      <a:r>
                        <a:rPr lang="en" sz="1100" u="none" strike="noStrike" dirty="0">
                          <a:effectLst/>
                        </a:rPr>
                        <a:t> </a:t>
                      </a:r>
                      <a:r>
                        <a:rPr lang="en" sz="1100" u="none" strike="noStrike" dirty="0" err="1">
                          <a:effectLst/>
                        </a:rPr>
                        <a:t>ɐweɪ</a:t>
                      </a:r>
                      <a:r>
                        <a:rPr lang="en" sz="1100" u="none" strike="noStrike" dirty="0">
                          <a:effectLst/>
                        </a:rPr>
                        <a:t> </a:t>
                      </a:r>
                      <a:endParaRPr lang="en" sz="1100" b="0"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extLst>
                  <a:ext uri="{0D108BD9-81ED-4DB2-BD59-A6C34878D82A}">
                    <a16:rowId xmlns:a16="http://schemas.microsoft.com/office/drawing/2014/main" val="60081033"/>
                  </a:ext>
                </a:extLst>
              </a:tr>
            </a:tbl>
          </a:graphicData>
        </a:graphic>
      </p:graphicFrame>
      <p:graphicFrame>
        <p:nvGraphicFramePr>
          <p:cNvPr id="7" name="表 6">
            <a:extLst>
              <a:ext uri="{FF2B5EF4-FFF2-40B4-BE49-F238E27FC236}">
                <a16:creationId xmlns:a16="http://schemas.microsoft.com/office/drawing/2014/main" id="{407D010F-279F-6CA6-8C5B-99DB443935BF}"/>
              </a:ext>
            </a:extLst>
          </p:cNvPr>
          <p:cNvGraphicFramePr>
            <a:graphicFrameLocks noGrp="1"/>
          </p:cNvGraphicFramePr>
          <p:nvPr>
            <p:extLst>
              <p:ext uri="{D42A27DB-BD31-4B8C-83A1-F6EECF244321}">
                <p14:modId xmlns:p14="http://schemas.microsoft.com/office/powerpoint/2010/main" val="524884623"/>
              </p:ext>
            </p:extLst>
          </p:nvPr>
        </p:nvGraphicFramePr>
        <p:xfrm>
          <a:off x="576521" y="5790139"/>
          <a:ext cx="2197100" cy="228600"/>
        </p:xfrm>
        <a:graphic>
          <a:graphicData uri="http://schemas.openxmlformats.org/drawingml/2006/table">
            <a:tbl>
              <a:tblPr>
                <a:tableStyleId>{5C22544A-7EE6-4342-B048-85BDC9FD1C3A}</a:tableStyleId>
              </a:tblPr>
              <a:tblGrid>
                <a:gridCol w="2197100">
                  <a:extLst>
                    <a:ext uri="{9D8B030D-6E8A-4147-A177-3AD203B41FA5}">
                      <a16:colId xmlns:a16="http://schemas.microsoft.com/office/drawing/2014/main" val="1021915847"/>
                    </a:ext>
                  </a:extLst>
                </a:gridCol>
              </a:tblGrid>
              <a:tr h="228600">
                <a:tc>
                  <a:txBody>
                    <a:bodyPr/>
                    <a:lstStyle/>
                    <a:p>
                      <a:pPr algn="l" fontAlgn="ctr"/>
                      <a:r>
                        <a:rPr lang="en" sz="1100" u="none" strike="noStrike" dirty="0" err="1">
                          <a:effectLst/>
                        </a:rPr>
                        <a:t>o̞mäe</a:t>
                      </a:r>
                      <a:r>
                        <a:rPr lang="en" sz="1100" u="none" strike="noStrike" dirty="0">
                          <a:effectLst/>
                        </a:rPr>
                        <a:t>̞ </a:t>
                      </a:r>
                      <a:r>
                        <a:rPr lang="en" sz="1100" u="none" strike="noStrike" dirty="0" err="1">
                          <a:effectLst/>
                        </a:rPr>
                        <a:t>täbɯ</a:t>
                      </a:r>
                      <a:r>
                        <a:rPr lang="el-GR" sz="1100" u="none" strike="noStrike" dirty="0">
                          <a:effectLst/>
                        </a:rPr>
                        <a:t>ᵝ</a:t>
                      </a:r>
                      <a:r>
                        <a:rPr lang="en" sz="1100" u="none" strike="noStrike" dirty="0" err="1">
                          <a:effectLst/>
                        </a:rPr>
                        <a:t>ɴ</a:t>
                      </a:r>
                      <a:r>
                        <a:rPr lang="en" sz="1100" u="none" strike="noStrike" dirty="0">
                          <a:effectLst/>
                        </a:rPr>
                        <a:t> </a:t>
                      </a:r>
                      <a:r>
                        <a:rPr lang="en" sz="1100" u="none" strike="noStrike" dirty="0" err="1">
                          <a:effectLst/>
                        </a:rPr>
                        <a:t>dʑiũzo̞ɯ</a:t>
                      </a:r>
                      <a:r>
                        <a:rPr lang="el-GR" sz="1100" u="none" strike="noStrike" dirty="0">
                          <a:effectLst/>
                        </a:rPr>
                        <a:t>ᵝ </a:t>
                      </a:r>
                      <a:r>
                        <a:rPr lang="en" sz="1100" u="none" strike="noStrike" dirty="0" err="1">
                          <a:effectLst/>
                        </a:rPr>
                        <a:t>wäɽɯ</a:t>
                      </a:r>
                      <a:r>
                        <a:rPr lang="el-GR" sz="1100" u="none" strike="noStrike" dirty="0">
                          <a:effectLst/>
                        </a:rPr>
                        <a:t>ᵝ</a:t>
                      </a:r>
                      <a:r>
                        <a:rPr lang="en" sz="1100" u="none" strike="noStrike" dirty="0" err="1">
                          <a:effectLst/>
                        </a:rPr>
                        <a:t>i</a:t>
                      </a:r>
                      <a:r>
                        <a:rPr lang="en" sz="1100" u="none" strike="noStrike" dirty="0">
                          <a:effectLst/>
                        </a:rPr>
                        <a:t> </a:t>
                      </a:r>
                      <a:endParaRPr lang="en" sz="1100" b="0"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extLst>
                  <a:ext uri="{0D108BD9-81ED-4DB2-BD59-A6C34878D82A}">
                    <a16:rowId xmlns:a16="http://schemas.microsoft.com/office/drawing/2014/main" val="4132378857"/>
                  </a:ext>
                </a:extLst>
              </a:tr>
            </a:tbl>
          </a:graphicData>
        </a:graphic>
      </p:graphicFrame>
      <p:sp>
        <p:nvSpPr>
          <p:cNvPr id="13" name="屈折矢印 12">
            <a:extLst>
              <a:ext uri="{FF2B5EF4-FFF2-40B4-BE49-F238E27FC236}">
                <a16:creationId xmlns:a16="http://schemas.microsoft.com/office/drawing/2014/main" id="{54AE4896-695D-B1FD-5D5D-F7249ECB489D}"/>
              </a:ext>
            </a:extLst>
          </p:cNvPr>
          <p:cNvSpPr/>
          <p:nvPr/>
        </p:nvSpPr>
        <p:spPr>
          <a:xfrm rot="5400000">
            <a:off x="1370054" y="3422646"/>
            <a:ext cx="1028702" cy="759941"/>
          </a:xfrm>
          <a:prstGeom prst="ben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屈折矢印 13">
            <a:extLst>
              <a:ext uri="{FF2B5EF4-FFF2-40B4-BE49-F238E27FC236}">
                <a16:creationId xmlns:a16="http://schemas.microsoft.com/office/drawing/2014/main" id="{6FAC6389-A201-B511-3FB1-6AC1C7479E97}"/>
              </a:ext>
            </a:extLst>
          </p:cNvPr>
          <p:cNvSpPr/>
          <p:nvPr/>
        </p:nvSpPr>
        <p:spPr>
          <a:xfrm rot="5400000" flipH="1">
            <a:off x="1323962" y="4105601"/>
            <a:ext cx="1120883" cy="759941"/>
          </a:xfrm>
          <a:prstGeom prst="ben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19F93B9E-195B-6585-54CE-6EC8F87F9219}"/>
              </a:ext>
            </a:extLst>
          </p:cNvPr>
          <p:cNvSpPr txBox="1"/>
          <p:nvPr/>
        </p:nvSpPr>
        <p:spPr>
          <a:xfrm>
            <a:off x="765769" y="3456000"/>
            <a:ext cx="738664" cy="1476323"/>
          </a:xfrm>
          <a:prstGeom prst="rect">
            <a:avLst/>
          </a:prstGeom>
          <a:noFill/>
        </p:spPr>
        <p:txBody>
          <a:bodyPr vert="eaVert" wrap="square" rtlCol="0">
            <a:spAutoFit/>
          </a:bodyPr>
          <a:lstStyle/>
          <a:p>
            <a:r>
              <a:rPr kumimoji="1" lang="ja-JP" altLang="en-US"/>
              <a:t>レーベンシュタイン距離</a:t>
            </a:r>
          </a:p>
        </p:txBody>
      </p:sp>
      <p:sp>
        <p:nvSpPr>
          <p:cNvPr id="17" name="テキスト ボックス 16">
            <a:extLst>
              <a:ext uri="{FF2B5EF4-FFF2-40B4-BE49-F238E27FC236}">
                <a16:creationId xmlns:a16="http://schemas.microsoft.com/office/drawing/2014/main" id="{E0F41AD8-6087-7DFF-E00B-A0C705F9EDA5}"/>
              </a:ext>
            </a:extLst>
          </p:cNvPr>
          <p:cNvSpPr txBox="1"/>
          <p:nvPr/>
        </p:nvSpPr>
        <p:spPr>
          <a:xfrm>
            <a:off x="2243097" y="3840667"/>
            <a:ext cx="759941" cy="584775"/>
          </a:xfrm>
          <a:prstGeom prst="rect">
            <a:avLst/>
          </a:prstGeom>
          <a:noFill/>
        </p:spPr>
        <p:txBody>
          <a:bodyPr wrap="square" rtlCol="0">
            <a:spAutoFit/>
          </a:bodyPr>
          <a:lstStyle/>
          <a:p>
            <a:r>
              <a:rPr kumimoji="1" lang="en-US" altLang="ja-JP" sz="3200" dirty="0"/>
              <a:t>30</a:t>
            </a:r>
          </a:p>
        </p:txBody>
      </p:sp>
      <p:sp>
        <p:nvSpPr>
          <p:cNvPr id="18" name="右矢印 17">
            <a:extLst>
              <a:ext uri="{FF2B5EF4-FFF2-40B4-BE49-F238E27FC236}">
                <a16:creationId xmlns:a16="http://schemas.microsoft.com/office/drawing/2014/main" id="{1EC621B2-422D-2E50-930E-12E0F18062E2}"/>
              </a:ext>
            </a:extLst>
          </p:cNvPr>
          <p:cNvSpPr/>
          <p:nvPr/>
        </p:nvSpPr>
        <p:spPr>
          <a:xfrm flipV="1">
            <a:off x="2990336" y="2371305"/>
            <a:ext cx="1210962" cy="5697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右矢印 18">
            <a:extLst>
              <a:ext uri="{FF2B5EF4-FFF2-40B4-BE49-F238E27FC236}">
                <a16:creationId xmlns:a16="http://schemas.microsoft.com/office/drawing/2014/main" id="{5EA2B4CA-A693-D453-CBBE-E24EB3F90F30}"/>
              </a:ext>
            </a:extLst>
          </p:cNvPr>
          <p:cNvSpPr/>
          <p:nvPr/>
        </p:nvSpPr>
        <p:spPr>
          <a:xfrm flipV="1">
            <a:off x="2990336" y="5403620"/>
            <a:ext cx="1210962" cy="5697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DFF491A5-27F7-1FD8-F545-4835C3E5DC45}"/>
              </a:ext>
            </a:extLst>
          </p:cNvPr>
          <p:cNvSpPr txBox="1"/>
          <p:nvPr/>
        </p:nvSpPr>
        <p:spPr>
          <a:xfrm>
            <a:off x="4201298" y="2404544"/>
            <a:ext cx="2059459" cy="584775"/>
          </a:xfrm>
          <a:prstGeom prst="rect">
            <a:avLst/>
          </a:prstGeom>
          <a:noFill/>
        </p:spPr>
        <p:txBody>
          <a:bodyPr wrap="square" rtlCol="0">
            <a:spAutoFit/>
          </a:bodyPr>
          <a:lstStyle/>
          <a:p>
            <a:r>
              <a:rPr kumimoji="1" lang="ja-JP" altLang="en-US" sz="3200"/>
              <a:t>文字数</a:t>
            </a:r>
            <a:r>
              <a:rPr kumimoji="1" lang="en-US" altLang="ja-JP" sz="3200" dirty="0"/>
              <a:t>:31</a:t>
            </a:r>
            <a:endParaRPr kumimoji="1" lang="ja-JP" altLang="en-US" sz="3200"/>
          </a:p>
        </p:txBody>
      </p:sp>
      <p:sp>
        <p:nvSpPr>
          <p:cNvPr id="22" name="テキスト ボックス 21">
            <a:extLst>
              <a:ext uri="{FF2B5EF4-FFF2-40B4-BE49-F238E27FC236}">
                <a16:creationId xmlns:a16="http://schemas.microsoft.com/office/drawing/2014/main" id="{53C24B4E-18E5-6425-34CE-08D24F6535EC}"/>
              </a:ext>
            </a:extLst>
          </p:cNvPr>
          <p:cNvSpPr txBox="1"/>
          <p:nvPr/>
        </p:nvSpPr>
        <p:spPr>
          <a:xfrm>
            <a:off x="4201298" y="5388624"/>
            <a:ext cx="2269525" cy="584775"/>
          </a:xfrm>
          <a:prstGeom prst="rect">
            <a:avLst/>
          </a:prstGeom>
          <a:noFill/>
        </p:spPr>
        <p:txBody>
          <a:bodyPr wrap="square" rtlCol="0">
            <a:spAutoFit/>
          </a:bodyPr>
          <a:lstStyle/>
          <a:p>
            <a:r>
              <a:rPr kumimoji="1" lang="ja-JP" altLang="en-US" sz="3200"/>
              <a:t>文字数</a:t>
            </a:r>
            <a:r>
              <a:rPr kumimoji="1" lang="en-US" altLang="ja-JP" sz="3200" dirty="0"/>
              <a:t>:36</a:t>
            </a:r>
            <a:endParaRPr kumimoji="1" lang="ja-JP" altLang="en-US" sz="3200"/>
          </a:p>
        </p:txBody>
      </p:sp>
      <mc:AlternateContent xmlns:mc="http://schemas.openxmlformats.org/markup-compatibility/2006" xmlns:a14="http://schemas.microsoft.com/office/drawing/2010/main">
        <mc:Choice Requires="a14">
          <p:sp>
            <p:nvSpPr>
              <p:cNvPr id="28" name="テキスト ボックス 27">
                <a:extLst>
                  <a:ext uri="{FF2B5EF4-FFF2-40B4-BE49-F238E27FC236}">
                    <a16:creationId xmlns:a16="http://schemas.microsoft.com/office/drawing/2014/main" id="{64A96609-943A-E41A-1402-62D9E996D476}"/>
                  </a:ext>
                </a:extLst>
              </p:cNvPr>
              <p:cNvSpPr txBox="1"/>
              <p:nvPr/>
            </p:nvSpPr>
            <p:spPr>
              <a:xfrm>
                <a:off x="6096000" y="3716049"/>
                <a:ext cx="3473708" cy="76610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kumimoji="1" lang="en-US" altLang="ja-JP" sz="2400" i="1" smtClean="0">
                              <a:latin typeface="Cambria Math" panose="02040503050406030204" pitchFamily="18" charset="0"/>
                            </a:rPr>
                          </m:ctrlPr>
                        </m:fPr>
                        <m:num>
                          <m:r>
                            <a:rPr lang="ja-JP" altLang="en-US" sz="2400" i="1">
                              <a:latin typeface="Cambria Math" panose="02040503050406030204" pitchFamily="18" charset="0"/>
                            </a:rPr>
                            <m:t>レーベンシュタイン距離</m:t>
                          </m:r>
                        </m:num>
                        <m:den>
                          <m:r>
                            <a:rPr lang="ja-JP" altLang="en-US" sz="2400" i="1">
                              <a:latin typeface="Cambria Math" panose="02040503050406030204" pitchFamily="18" charset="0"/>
                            </a:rPr>
                            <m:t>文字数</m:t>
                          </m:r>
                        </m:den>
                      </m:f>
                    </m:oMath>
                  </m:oMathPara>
                </a14:m>
                <a:endParaRPr kumimoji="1" lang="ja-JP" altLang="en-US" sz="2400" dirty="0"/>
              </a:p>
            </p:txBody>
          </p:sp>
        </mc:Choice>
        <mc:Fallback xmlns="">
          <p:sp>
            <p:nvSpPr>
              <p:cNvPr id="28" name="テキスト ボックス 27">
                <a:extLst>
                  <a:ext uri="{FF2B5EF4-FFF2-40B4-BE49-F238E27FC236}">
                    <a16:creationId xmlns:a16="http://schemas.microsoft.com/office/drawing/2014/main" id="{64A96609-943A-E41A-1402-62D9E996D476}"/>
                  </a:ext>
                </a:extLst>
              </p:cNvPr>
              <p:cNvSpPr txBox="1">
                <a:spLocks noRot="1" noChangeAspect="1" noMove="1" noResize="1" noEditPoints="1" noAdjustHandles="1" noChangeArrowheads="1" noChangeShapeType="1" noTextEdit="1"/>
              </p:cNvSpPr>
              <p:nvPr/>
            </p:nvSpPr>
            <p:spPr>
              <a:xfrm>
                <a:off x="6096000" y="3716049"/>
                <a:ext cx="3473708" cy="766107"/>
              </a:xfrm>
              <a:prstGeom prst="rect">
                <a:avLst/>
              </a:prstGeom>
              <a:blipFill>
                <a:blip r:embed="rId3"/>
                <a:stretch>
                  <a:fillRect/>
                </a:stretch>
              </a:blipFill>
            </p:spPr>
            <p:txBody>
              <a:bodyPr/>
              <a:lstStyle/>
              <a:p>
                <a:r>
                  <a:rPr lang="en-US">
                    <a:noFill/>
                  </a:rPr>
                  <a:t> </a:t>
                </a:r>
              </a:p>
            </p:txBody>
          </p:sp>
        </mc:Fallback>
      </mc:AlternateContent>
      <p:sp>
        <p:nvSpPr>
          <p:cNvPr id="29" name="上矢印 28">
            <a:extLst>
              <a:ext uri="{FF2B5EF4-FFF2-40B4-BE49-F238E27FC236}">
                <a16:creationId xmlns:a16="http://schemas.microsoft.com/office/drawing/2014/main" id="{B395B2AC-10A6-9412-3067-FC3629BF0DB8}"/>
              </a:ext>
            </a:extLst>
          </p:cNvPr>
          <p:cNvSpPr/>
          <p:nvPr/>
        </p:nvSpPr>
        <p:spPr>
          <a:xfrm>
            <a:off x="7398440" y="3016645"/>
            <a:ext cx="759942" cy="71526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上矢印 29">
            <a:extLst>
              <a:ext uri="{FF2B5EF4-FFF2-40B4-BE49-F238E27FC236}">
                <a16:creationId xmlns:a16="http://schemas.microsoft.com/office/drawing/2014/main" id="{F52D780B-0429-F0AE-513E-9CE5DF9CE9DB}"/>
              </a:ext>
            </a:extLst>
          </p:cNvPr>
          <p:cNvSpPr/>
          <p:nvPr/>
        </p:nvSpPr>
        <p:spPr>
          <a:xfrm flipV="1">
            <a:off x="7398440" y="4577221"/>
            <a:ext cx="759942" cy="79642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A44B52C1-E0F4-BF9D-DB6D-464D394F95F1}"/>
              </a:ext>
            </a:extLst>
          </p:cNvPr>
          <p:cNvSpPr txBox="1"/>
          <p:nvPr/>
        </p:nvSpPr>
        <p:spPr>
          <a:xfrm>
            <a:off x="7297199" y="5411187"/>
            <a:ext cx="1210962" cy="584775"/>
          </a:xfrm>
          <a:prstGeom prst="rect">
            <a:avLst/>
          </a:prstGeom>
          <a:noFill/>
        </p:spPr>
        <p:txBody>
          <a:bodyPr wrap="square" rtlCol="0">
            <a:spAutoFit/>
          </a:bodyPr>
          <a:lstStyle/>
          <a:p>
            <a:r>
              <a:rPr kumimoji="1" lang="en-US" altLang="ja-JP" sz="3200" dirty="0"/>
              <a:t>0.83</a:t>
            </a:r>
            <a:endParaRPr kumimoji="1" lang="ja-JP" altLang="en-US" sz="3200"/>
          </a:p>
        </p:txBody>
      </p:sp>
      <p:sp>
        <p:nvSpPr>
          <p:cNvPr id="33" name="テキスト ボックス 32">
            <a:extLst>
              <a:ext uri="{FF2B5EF4-FFF2-40B4-BE49-F238E27FC236}">
                <a16:creationId xmlns:a16="http://schemas.microsoft.com/office/drawing/2014/main" id="{5B3E3CD2-DADE-2B85-AF25-39591D07BB71}"/>
              </a:ext>
            </a:extLst>
          </p:cNvPr>
          <p:cNvSpPr txBox="1"/>
          <p:nvPr/>
        </p:nvSpPr>
        <p:spPr>
          <a:xfrm>
            <a:off x="7293081" y="2371373"/>
            <a:ext cx="1285804" cy="584775"/>
          </a:xfrm>
          <a:prstGeom prst="rect">
            <a:avLst/>
          </a:prstGeom>
          <a:noFill/>
        </p:spPr>
        <p:txBody>
          <a:bodyPr wrap="square" rtlCol="0">
            <a:spAutoFit/>
          </a:bodyPr>
          <a:lstStyle/>
          <a:p>
            <a:r>
              <a:rPr kumimoji="1" lang="en-US" altLang="ja-JP" sz="3200" dirty="0"/>
              <a:t>0.97</a:t>
            </a:r>
            <a:endParaRPr kumimoji="1" lang="ja-JP" altLang="en-US" sz="3200"/>
          </a:p>
        </p:txBody>
      </p:sp>
      <p:sp>
        <p:nvSpPr>
          <p:cNvPr id="38" name="テキスト ボックス 37">
            <a:extLst>
              <a:ext uri="{FF2B5EF4-FFF2-40B4-BE49-F238E27FC236}">
                <a16:creationId xmlns:a16="http://schemas.microsoft.com/office/drawing/2014/main" id="{770F42EB-16B4-7DFA-D4C6-F5736418E657}"/>
              </a:ext>
            </a:extLst>
          </p:cNvPr>
          <p:cNvSpPr txBox="1"/>
          <p:nvPr/>
        </p:nvSpPr>
        <p:spPr>
          <a:xfrm>
            <a:off x="9721972" y="2920966"/>
            <a:ext cx="2337846" cy="1815882"/>
          </a:xfrm>
          <a:prstGeom prst="rect">
            <a:avLst/>
          </a:prstGeom>
          <a:noFill/>
        </p:spPr>
        <p:txBody>
          <a:bodyPr wrap="square" rtlCol="0">
            <a:spAutoFit/>
          </a:bodyPr>
          <a:lstStyle/>
          <a:p>
            <a:r>
              <a:rPr lang="en-US" altLang="ja-JP" sz="2800" dirty="0"/>
              <a:t>1±0.1</a:t>
            </a:r>
            <a:r>
              <a:rPr lang="ja-JP" altLang="en-US" sz="2800"/>
              <a:t>の</a:t>
            </a:r>
            <a:endParaRPr lang="en-US" altLang="ja-JP" sz="2800" dirty="0"/>
          </a:p>
          <a:p>
            <a:r>
              <a:rPr lang="ja-JP" altLang="en-US" sz="2800"/>
              <a:t>範囲にあるとそれぞれの発音が近い？</a:t>
            </a:r>
            <a:endParaRPr lang="en-US" altLang="ja-JP" sz="2800" dirty="0"/>
          </a:p>
        </p:txBody>
      </p:sp>
      <p:sp>
        <p:nvSpPr>
          <p:cNvPr id="3" name="テキスト ボックス 2">
            <a:extLst>
              <a:ext uri="{FF2B5EF4-FFF2-40B4-BE49-F238E27FC236}">
                <a16:creationId xmlns:a16="http://schemas.microsoft.com/office/drawing/2014/main" id="{B494BB03-AF37-0CF0-AFAC-3918466A84D2}"/>
              </a:ext>
            </a:extLst>
          </p:cNvPr>
          <p:cNvSpPr txBox="1"/>
          <p:nvPr/>
        </p:nvSpPr>
        <p:spPr>
          <a:xfrm>
            <a:off x="2805330" y="4197279"/>
            <a:ext cx="2372498" cy="830997"/>
          </a:xfrm>
          <a:prstGeom prst="rect">
            <a:avLst/>
          </a:prstGeom>
          <a:noFill/>
        </p:spPr>
        <p:txBody>
          <a:bodyPr wrap="square" rtlCol="0">
            <a:spAutoFit/>
          </a:bodyPr>
          <a:lstStyle/>
          <a:p>
            <a:r>
              <a:rPr kumimoji="1" lang="ja-JP" altLang="en-US" sz="2400" dirty="0">
                <a:solidFill>
                  <a:srgbClr val="FF0000"/>
                </a:solidFill>
              </a:rPr>
              <a:t>この値が低いと発音が似ている</a:t>
            </a:r>
            <a:endParaRPr kumimoji="1" lang="en-US" altLang="ja-JP" sz="2400" dirty="0">
              <a:solidFill>
                <a:srgbClr val="FF0000"/>
              </a:solidFill>
            </a:endParaRPr>
          </a:p>
        </p:txBody>
      </p:sp>
      <p:sp>
        <p:nvSpPr>
          <p:cNvPr id="20" name="正方形/長方形 19">
            <a:extLst>
              <a:ext uri="{FF2B5EF4-FFF2-40B4-BE49-F238E27FC236}">
                <a16:creationId xmlns:a16="http://schemas.microsoft.com/office/drawing/2014/main" id="{57863394-C599-4258-F7BA-980D3DA79A40}"/>
              </a:ext>
            </a:extLst>
          </p:cNvPr>
          <p:cNvSpPr/>
          <p:nvPr/>
        </p:nvSpPr>
        <p:spPr>
          <a:xfrm>
            <a:off x="9667589" y="2660286"/>
            <a:ext cx="2337845" cy="2184983"/>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noFill/>
            </a:endParaRPr>
          </a:p>
        </p:txBody>
      </p:sp>
      <p:sp>
        <p:nvSpPr>
          <p:cNvPr id="9" name="吹き出し: 円形 8">
            <a:extLst>
              <a:ext uri="{FF2B5EF4-FFF2-40B4-BE49-F238E27FC236}">
                <a16:creationId xmlns:a16="http://schemas.microsoft.com/office/drawing/2014/main" id="{01F4E510-EF2F-E357-A1F9-7209BEB02868}"/>
              </a:ext>
            </a:extLst>
          </p:cNvPr>
          <p:cNvSpPr/>
          <p:nvPr/>
        </p:nvSpPr>
        <p:spPr>
          <a:xfrm>
            <a:off x="2641778" y="3242699"/>
            <a:ext cx="2481559" cy="830668"/>
          </a:xfrm>
          <a:prstGeom prst="wedgeEllipse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FF776250-2EB4-4176-C6C3-AD56CF123CBA}"/>
              </a:ext>
            </a:extLst>
          </p:cNvPr>
          <p:cNvSpPr txBox="1"/>
          <p:nvPr/>
        </p:nvSpPr>
        <p:spPr>
          <a:xfrm>
            <a:off x="2944127" y="3316428"/>
            <a:ext cx="2179210" cy="707886"/>
          </a:xfrm>
          <a:prstGeom prst="rect">
            <a:avLst/>
          </a:prstGeom>
          <a:noFill/>
        </p:spPr>
        <p:txBody>
          <a:bodyPr wrap="square" rtlCol="0">
            <a:spAutoFit/>
          </a:bodyPr>
          <a:lstStyle/>
          <a:p>
            <a:r>
              <a:rPr lang="ja-JP" altLang="en-US" sz="2000"/>
              <a:t>短い文だと値が小さくなる</a:t>
            </a:r>
            <a:endParaRPr lang="en-US" altLang="ja-JP" sz="2000" dirty="0"/>
          </a:p>
        </p:txBody>
      </p:sp>
      <p:sp>
        <p:nvSpPr>
          <p:cNvPr id="8" name="テキスト ボックス 7">
            <a:extLst>
              <a:ext uri="{FF2B5EF4-FFF2-40B4-BE49-F238E27FC236}">
                <a16:creationId xmlns:a16="http://schemas.microsoft.com/office/drawing/2014/main" id="{8FE4D609-FA31-28C6-AA4F-416FA9A51A23}"/>
              </a:ext>
            </a:extLst>
          </p:cNvPr>
          <p:cNvSpPr txBox="1"/>
          <p:nvPr/>
        </p:nvSpPr>
        <p:spPr>
          <a:xfrm>
            <a:off x="932929" y="1861664"/>
            <a:ext cx="1416019" cy="369332"/>
          </a:xfrm>
          <a:prstGeom prst="rect">
            <a:avLst/>
          </a:prstGeom>
          <a:noFill/>
        </p:spPr>
        <p:txBody>
          <a:bodyPr wrap="square" rtlCol="0">
            <a:spAutoFit/>
          </a:bodyPr>
          <a:lstStyle/>
          <a:p>
            <a:r>
              <a:rPr kumimoji="1" lang="ja-JP" altLang="en-US"/>
              <a:t>英語の歌詞</a:t>
            </a:r>
          </a:p>
        </p:txBody>
      </p:sp>
      <p:sp>
        <p:nvSpPr>
          <p:cNvPr id="11" name="テキスト ボックス 10">
            <a:extLst>
              <a:ext uri="{FF2B5EF4-FFF2-40B4-BE49-F238E27FC236}">
                <a16:creationId xmlns:a16="http://schemas.microsoft.com/office/drawing/2014/main" id="{2075A667-1F8A-7ADA-CA7E-F1C194D57441}"/>
              </a:ext>
            </a:extLst>
          </p:cNvPr>
          <p:cNvSpPr txBox="1"/>
          <p:nvPr/>
        </p:nvSpPr>
        <p:spPr>
          <a:xfrm>
            <a:off x="614971" y="6136584"/>
            <a:ext cx="2120200" cy="369332"/>
          </a:xfrm>
          <a:prstGeom prst="rect">
            <a:avLst/>
          </a:prstGeom>
          <a:noFill/>
        </p:spPr>
        <p:txBody>
          <a:bodyPr wrap="square" rtlCol="0">
            <a:spAutoFit/>
          </a:bodyPr>
          <a:lstStyle/>
          <a:p>
            <a:r>
              <a:rPr lang="ja-JP" altLang="en-US"/>
              <a:t>空耳された日本語</a:t>
            </a:r>
            <a:endParaRPr kumimoji="1" lang="ja-JP" altLang="en-US"/>
          </a:p>
        </p:txBody>
      </p:sp>
      <p:sp>
        <p:nvSpPr>
          <p:cNvPr id="12" name="テキスト ボックス 11">
            <a:extLst>
              <a:ext uri="{FF2B5EF4-FFF2-40B4-BE49-F238E27FC236}">
                <a16:creationId xmlns:a16="http://schemas.microsoft.com/office/drawing/2014/main" id="{296F8BE6-8785-5F57-1CF2-23217BF8C524}"/>
              </a:ext>
            </a:extLst>
          </p:cNvPr>
          <p:cNvSpPr txBox="1"/>
          <p:nvPr/>
        </p:nvSpPr>
        <p:spPr>
          <a:xfrm>
            <a:off x="9816720" y="2404544"/>
            <a:ext cx="1055428" cy="523220"/>
          </a:xfrm>
          <a:prstGeom prst="rect">
            <a:avLst/>
          </a:prstGeom>
          <a:solidFill>
            <a:schemeClr val="bg1"/>
          </a:solidFill>
        </p:spPr>
        <p:txBody>
          <a:bodyPr wrap="square" rtlCol="0">
            <a:spAutoFit/>
          </a:bodyPr>
          <a:lstStyle/>
          <a:p>
            <a:r>
              <a:rPr kumimoji="1" lang="ja-JP" altLang="en-US" sz="2800">
                <a:solidFill>
                  <a:srgbClr val="FF0000"/>
                </a:solidFill>
              </a:rPr>
              <a:t>仮説</a:t>
            </a:r>
          </a:p>
        </p:txBody>
      </p:sp>
      <p:sp>
        <p:nvSpPr>
          <p:cNvPr id="34" name="スライド番号プレースホルダー 33">
            <a:extLst>
              <a:ext uri="{FF2B5EF4-FFF2-40B4-BE49-F238E27FC236}">
                <a16:creationId xmlns:a16="http://schemas.microsoft.com/office/drawing/2014/main" id="{7DD95990-0A6B-C234-D9CE-23B6BBA30B81}"/>
              </a:ext>
            </a:extLst>
          </p:cNvPr>
          <p:cNvSpPr>
            <a:spLocks noGrp="1"/>
          </p:cNvSpPr>
          <p:nvPr>
            <p:ph type="sldNum" sz="quarter" idx="12"/>
          </p:nvPr>
        </p:nvSpPr>
        <p:spPr/>
        <p:txBody>
          <a:bodyPr/>
          <a:lstStyle/>
          <a:p>
            <a:fld id="{B028801F-45B3-0741-9CE6-EAE12BAF72F5}" type="slidenum">
              <a:rPr kumimoji="1" lang="ja-JP" altLang="en-US" smtClean="0"/>
              <a:t>7</a:t>
            </a:fld>
            <a:endParaRPr kumimoji="1" lang="ja-JP" altLang="en-US"/>
          </a:p>
        </p:txBody>
      </p:sp>
    </p:spTree>
    <p:extLst>
      <p:ext uri="{BB962C8B-B14F-4D97-AF65-F5344CB8AC3E}">
        <p14:creationId xmlns:p14="http://schemas.microsoft.com/office/powerpoint/2010/main" val="2679714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p:bldP spid="17" grpId="0"/>
      <p:bldP spid="18" grpId="0" animBg="1"/>
      <p:bldP spid="19" grpId="0" animBg="1"/>
      <p:bldP spid="21" grpId="0"/>
      <p:bldP spid="22" grpId="0"/>
      <p:bldP spid="28" grpId="0"/>
      <p:bldP spid="29" grpId="0" animBg="1"/>
      <p:bldP spid="30" grpId="0" animBg="1"/>
      <p:bldP spid="31" grpId="0"/>
      <p:bldP spid="33" grpId="0"/>
      <p:bldP spid="38" grpId="0"/>
      <p:bldP spid="20" grpId="0" animBg="1"/>
      <p:bldP spid="9" grpId="0" animBg="1"/>
      <p:bldP spid="10" grpId="0"/>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FA770EE-5DAE-78A9-4D43-F82997735B70}"/>
              </a:ext>
            </a:extLst>
          </p:cNvPr>
          <p:cNvSpPr>
            <a:spLocks noGrp="1"/>
          </p:cNvSpPr>
          <p:nvPr>
            <p:ph type="title"/>
          </p:nvPr>
        </p:nvSpPr>
        <p:spPr/>
        <p:txBody>
          <a:bodyPr/>
          <a:lstStyle/>
          <a:p>
            <a:r>
              <a:rPr kumimoji="1" lang="en-US" altLang="ja-JP" dirty="0"/>
              <a:t>IPA</a:t>
            </a:r>
            <a:r>
              <a:rPr kumimoji="1" lang="ja-JP" altLang="en-US"/>
              <a:t>文字列による空耳の評価比較結果</a:t>
            </a:r>
          </a:p>
        </p:txBody>
      </p:sp>
      <p:sp>
        <p:nvSpPr>
          <p:cNvPr id="3" name="コンテンツ プレースホルダー 2">
            <a:extLst>
              <a:ext uri="{FF2B5EF4-FFF2-40B4-BE49-F238E27FC236}">
                <a16:creationId xmlns:a16="http://schemas.microsoft.com/office/drawing/2014/main" id="{2B541DFD-2EA3-C585-772C-0294186B462C}"/>
              </a:ext>
            </a:extLst>
          </p:cNvPr>
          <p:cNvSpPr>
            <a:spLocks noGrp="1"/>
          </p:cNvSpPr>
          <p:nvPr>
            <p:ph idx="1"/>
          </p:nvPr>
        </p:nvSpPr>
        <p:spPr>
          <a:xfrm>
            <a:off x="838200" y="1825625"/>
            <a:ext cx="10515600" cy="874713"/>
          </a:xfrm>
        </p:spPr>
        <p:txBody>
          <a:bodyPr/>
          <a:lstStyle/>
          <a:p>
            <a:pPr marL="0" indent="0">
              <a:buNone/>
            </a:pPr>
            <a:r>
              <a:rPr kumimoji="1" lang="ja-JP" altLang="en-US" sz="2800"/>
              <a:t>この処理を空耳アワー内で紹介された全空耳</a:t>
            </a:r>
            <a:r>
              <a:rPr kumimoji="1" lang="en-US" altLang="ja-JP" sz="2800" dirty="0"/>
              <a:t>(3397</a:t>
            </a:r>
            <a:r>
              <a:rPr kumimoji="1" lang="ja-JP" altLang="en-US" sz="2800"/>
              <a:t>件</a:t>
            </a:r>
            <a:r>
              <a:rPr kumimoji="1" lang="en-US" altLang="ja-JP" sz="2800" dirty="0"/>
              <a:t>)</a:t>
            </a:r>
            <a:r>
              <a:rPr kumimoji="1" lang="ja-JP" altLang="en-US" sz="2800"/>
              <a:t>に関して行なった。</a:t>
            </a:r>
            <a:endParaRPr kumimoji="1" lang="en-US" altLang="ja-JP" sz="2800" dirty="0"/>
          </a:p>
          <a:p>
            <a:pPr marL="0" indent="0">
              <a:buNone/>
            </a:pPr>
            <a:endParaRPr kumimoji="1" lang="ja-JP" altLang="en-US"/>
          </a:p>
        </p:txBody>
      </p:sp>
      <p:graphicFrame>
        <p:nvGraphicFramePr>
          <p:cNvPr id="4" name="表 4">
            <a:extLst>
              <a:ext uri="{FF2B5EF4-FFF2-40B4-BE49-F238E27FC236}">
                <a16:creationId xmlns:a16="http://schemas.microsoft.com/office/drawing/2014/main" id="{C8292EB9-B8F5-E84D-14FB-B2286E91E6BE}"/>
              </a:ext>
            </a:extLst>
          </p:cNvPr>
          <p:cNvGraphicFramePr>
            <a:graphicFrameLocks noGrp="1"/>
          </p:cNvGraphicFramePr>
          <p:nvPr>
            <p:extLst>
              <p:ext uri="{D42A27DB-BD31-4B8C-83A1-F6EECF244321}">
                <p14:modId xmlns:p14="http://schemas.microsoft.com/office/powerpoint/2010/main" val="2550554682"/>
              </p:ext>
            </p:extLst>
          </p:nvPr>
        </p:nvGraphicFramePr>
        <p:xfrm>
          <a:off x="2287176" y="2704950"/>
          <a:ext cx="6783390" cy="1981200"/>
        </p:xfrm>
        <a:graphic>
          <a:graphicData uri="http://schemas.openxmlformats.org/drawingml/2006/table">
            <a:tbl>
              <a:tblPr firstRow="1" bandRow="1">
                <a:tableStyleId>{5C22544A-7EE6-4342-B048-85BDC9FD1C3A}</a:tableStyleId>
              </a:tblPr>
              <a:tblGrid>
                <a:gridCol w="1333848">
                  <a:extLst>
                    <a:ext uri="{9D8B030D-6E8A-4147-A177-3AD203B41FA5}">
                      <a16:colId xmlns:a16="http://schemas.microsoft.com/office/drawing/2014/main" val="1033112942"/>
                    </a:ext>
                  </a:extLst>
                </a:gridCol>
                <a:gridCol w="1582156">
                  <a:extLst>
                    <a:ext uri="{9D8B030D-6E8A-4147-A177-3AD203B41FA5}">
                      <a16:colId xmlns:a16="http://schemas.microsoft.com/office/drawing/2014/main" val="4190499699"/>
                    </a:ext>
                  </a:extLst>
                </a:gridCol>
                <a:gridCol w="1458002">
                  <a:extLst>
                    <a:ext uri="{9D8B030D-6E8A-4147-A177-3AD203B41FA5}">
                      <a16:colId xmlns:a16="http://schemas.microsoft.com/office/drawing/2014/main" val="2951662695"/>
                    </a:ext>
                  </a:extLst>
                </a:gridCol>
                <a:gridCol w="2409384">
                  <a:extLst>
                    <a:ext uri="{9D8B030D-6E8A-4147-A177-3AD203B41FA5}">
                      <a16:colId xmlns:a16="http://schemas.microsoft.com/office/drawing/2014/main" val="246871017"/>
                    </a:ext>
                  </a:extLst>
                </a:gridCol>
              </a:tblGrid>
              <a:tr h="798972">
                <a:tc>
                  <a:txBody>
                    <a:bodyPr/>
                    <a:lstStyle/>
                    <a:p>
                      <a:pPr lvl="0" algn="ctr"/>
                      <a:endParaRPr kumimoji="1" lang="ja-JP" altLang="en-US" sz="2800" b="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2800" b="0">
                          <a:solidFill>
                            <a:schemeClr val="tx1"/>
                          </a:solidFill>
                        </a:rPr>
                        <a:t>空耳</a:t>
                      </a:r>
                      <a:endParaRPr kumimoji="1" lang="en-US" altLang="ja-JP" sz="2800" b="0" dirty="0">
                        <a:solidFill>
                          <a:schemeClr val="tx1"/>
                        </a:solidFill>
                      </a:endParaRPr>
                    </a:p>
                    <a:p>
                      <a:pPr algn="ctr"/>
                      <a:r>
                        <a:rPr kumimoji="1" lang="en-US" altLang="ja-JP" sz="2800" b="0" dirty="0">
                          <a:solidFill>
                            <a:schemeClr val="tx1"/>
                          </a:solidFill>
                        </a:rPr>
                        <a:t>(</a:t>
                      </a:r>
                      <a:r>
                        <a:rPr kumimoji="1" lang="ja-JP" altLang="en-US" sz="2800" b="0">
                          <a:solidFill>
                            <a:schemeClr val="tx1"/>
                          </a:solidFill>
                        </a:rPr>
                        <a:t>日本語</a:t>
                      </a:r>
                      <a:r>
                        <a:rPr kumimoji="1" lang="en-US" altLang="ja-JP" sz="2800" b="0" dirty="0">
                          <a:solidFill>
                            <a:schemeClr val="tx1"/>
                          </a:solidFill>
                        </a:rPr>
                        <a:t>)</a:t>
                      </a:r>
                      <a:endParaRPr kumimoji="1" lang="ja-JP" altLang="en-US" sz="2800" b="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2800" b="0">
                          <a:solidFill>
                            <a:schemeClr val="tx1"/>
                          </a:solidFill>
                        </a:rPr>
                        <a:t>元歌詞</a:t>
                      </a:r>
                      <a:endParaRPr kumimoji="1" lang="en-US" altLang="ja-JP" sz="2800" b="0" dirty="0">
                        <a:solidFill>
                          <a:schemeClr val="tx1"/>
                        </a:solidFill>
                      </a:endParaRPr>
                    </a:p>
                    <a:p>
                      <a:pPr algn="ctr"/>
                      <a:r>
                        <a:rPr kumimoji="1" lang="en-US" altLang="ja-JP" sz="2800" b="0" dirty="0">
                          <a:solidFill>
                            <a:schemeClr val="tx1"/>
                          </a:solidFill>
                        </a:rPr>
                        <a:t>(</a:t>
                      </a:r>
                      <a:r>
                        <a:rPr kumimoji="1" lang="ja-JP" altLang="en-US" sz="2800" b="0">
                          <a:solidFill>
                            <a:schemeClr val="tx1"/>
                          </a:solidFill>
                        </a:rPr>
                        <a:t>英語</a:t>
                      </a:r>
                      <a:r>
                        <a:rPr kumimoji="1" lang="en-US" altLang="ja-JP" sz="2800" b="0" dirty="0">
                          <a:solidFill>
                            <a:schemeClr val="tx1"/>
                          </a:solidFill>
                        </a:rPr>
                        <a:t>)</a:t>
                      </a:r>
                      <a:endParaRPr kumimoji="1" lang="ja-JP" altLang="en-US" sz="2800" b="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2800" b="0">
                          <a:solidFill>
                            <a:schemeClr val="tx1"/>
                          </a:solidFill>
                        </a:rPr>
                        <a:t>どちらも一致</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17418162"/>
                  </a:ext>
                </a:extLst>
              </a:tr>
              <a:tr h="443476">
                <a:tc>
                  <a:txBody>
                    <a:bodyPr/>
                    <a:lstStyle/>
                    <a:p>
                      <a:pPr algn="ctr"/>
                      <a:r>
                        <a:rPr kumimoji="1" lang="en-US" altLang="ja-JP" sz="2800" dirty="0"/>
                        <a:t>1±0.1</a:t>
                      </a:r>
                      <a:endParaRPr kumimoji="1" lang="ja-JP" altLang="en-US" sz="28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800" dirty="0"/>
                        <a:t>1251</a:t>
                      </a:r>
                      <a:endParaRPr kumimoji="1" lang="ja-JP" altLang="en-US" sz="28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800" dirty="0"/>
                        <a:t>642</a:t>
                      </a:r>
                      <a:endParaRPr kumimoji="1" lang="ja-JP" altLang="en-US" sz="28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800" dirty="0">
                          <a:solidFill>
                            <a:srgbClr val="FF0000"/>
                          </a:solidFill>
                        </a:rPr>
                        <a:t>211</a:t>
                      </a:r>
                      <a:endParaRPr kumimoji="1" lang="ja-JP" altLang="en-US" sz="280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33848317"/>
                  </a:ext>
                </a:extLst>
              </a:tr>
              <a:tr h="443476">
                <a:tc>
                  <a:txBody>
                    <a:bodyPr/>
                    <a:lstStyle/>
                    <a:p>
                      <a:pPr algn="ctr"/>
                      <a:r>
                        <a:rPr kumimoji="1" lang="en-US" altLang="ja-JP" sz="2800" dirty="0"/>
                        <a:t>1±0.2</a:t>
                      </a:r>
                      <a:endParaRPr kumimoji="1" lang="ja-JP" altLang="en-US" sz="28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800" dirty="0"/>
                        <a:t>2511</a:t>
                      </a:r>
                      <a:endParaRPr kumimoji="1" lang="ja-JP" altLang="en-US" sz="28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800" dirty="0"/>
                        <a:t>2159</a:t>
                      </a:r>
                      <a:endParaRPr kumimoji="1" lang="ja-JP" altLang="en-US" sz="28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800" dirty="0"/>
                        <a:t>1598</a:t>
                      </a:r>
                      <a:endParaRPr kumimoji="1" lang="ja-JP" altLang="en-US" sz="28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01259144"/>
                  </a:ext>
                </a:extLst>
              </a:tr>
            </a:tbl>
          </a:graphicData>
        </a:graphic>
      </p:graphicFrame>
      <p:sp>
        <p:nvSpPr>
          <p:cNvPr id="6" name="テキスト ボックス 5">
            <a:extLst>
              <a:ext uri="{FF2B5EF4-FFF2-40B4-BE49-F238E27FC236}">
                <a16:creationId xmlns:a16="http://schemas.microsoft.com/office/drawing/2014/main" id="{24246627-CB3D-F229-5A86-DD4F7B678065}"/>
              </a:ext>
            </a:extLst>
          </p:cNvPr>
          <p:cNvSpPr txBox="1"/>
          <p:nvPr/>
        </p:nvSpPr>
        <p:spPr>
          <a:xfrm>
            <a:off x="838199" y="4766462"/>
            <a:ext cx="9934575" cy="1569660"/>
          </a:xfrm>
          <a:prstGeom prst="rect">
            <a:avLst/>
          </a:prstGeom>
          <a:noFill/>
        </p:spPr>
        <p:txBody>
          <a:bodyPr wrap="square">
            <a:spAutoFit/>
          </a:bodyPr>
          <a:lstStyle/>
          <a:p>
            <a:pPr marL="0" indent="0">
              <a:buNone/>
            </a:pPr>
            <a:r>
              <a:rPr lang="ja-JP" altLang="en-US" sz="3200">
                <a:solidFill>
                  <a:srgbClr val="0070C0"/>
                </a:solidFill>
              </a:rPr>
              <a:t>母音：一致するケースは少ない</a:t>
            </a:r>
            <a:r>
              <a:rPr lang="en-US" altLang="ja-JP" sz="3200" dirty="0">
                <a:solidFill>
                  <a:srgbClr val="0070C0"/>
                </a:solidFill>
              </a:rPr>
              <a:t>(</a:t>
            </a:r>
            <a:r>
              <a:rPr lang="ja-JP" altLang="en-US" sz="3200">
                <a:solidFill>
                  <a:srgbClr val="0070C0"/>
                </a:solidFill>
              </a:rPr>
              <a:t>言語の特性上</a:t>
            </a:r>
            <a:r>
              <a:rPr lang="en-US" altLang="ja-JP" sz="3200" dirty="0">
                <a:solidFill>
                  <a:srgbClr val="0070C0"/>
                </a:solidFill>
              </a:rPr>
              <a:t>)</a:t>
            </a:r>
          </a:p>
          <a:p>
            <a:pPr marL="0" indent="0">
              <a:buNone/>
            </a:pPr>
            <a:r>
              <a:rPr lang="ja-JP" altLang="en-US" sz="3200">
                <a:solidFill>
                  <a:srgbClr val="FF0000"/>
                </a:solidFill>
              </a:rPr>
              <a:t>→子音が一致すると</a:t>
            </a:r>
            <a:r>
              <a:rPr lang="ja-JP" altLang="en-US" sz="3200"/>
              <a:t>レーベンシュタイン距離が近い傾向があると判断できた。</a:t>
            </a:r>
            <a:endParaRPr lang="en-US" altLang="ja-JP" sz="3200" dirty="0"/>
          </a:p>
        </p:txBody>
      </p:sp>
      <p:sp>
        <p:nvSpPr>
          <p:cNvPr id="7" name="吹き出し: 円形 8">
            <a:extLst>
              <a:ext uri="{FF2B5EF4-FFF2-40B4-BE49-F238E27FC236}">
                <a16:creationId xmlns:a16="http://schemas.microsoft.com/office/drawing/2014/main" id="{6CCDF489-3F25-C61F-D395-020A5DA194F6}"/>
              </a:ext>
            </a:extLst>
          </p:cNvPr>
          <p:cNvSpPr/>
          <p:nvPr/>
        </p:nvSpPr>
        <p:spPr>
          <a:xfrm rot="5400000">
            <a:off x="9712716" y="2635819"/>
            <a:ext cx="1146077" cy="1897611"/>
          </a:xfrm>
          <a:prstGeom prst="wedgeEllipseCallout">
            <a:avLst>
              <a:gd name="adj1" fmla="val 3990"/>
              <a:gd name="adj2" fmla="val 5965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C6EA6A43-04B9-A228-11FF-946D4751076B}"/>
              </a:ext>
            </a:extLst>
          </p:cNvPr>
          <p:cNvSpPr txBox="1"/>
          <p:nvPr/>
        </p:nvSpPr>
        <p:spPr>
          <a:xfrm>
            <a:off x="9671391" y="3076792"/>
            <a:ext cx="1228725" cy="1015663"/>
          </a:xfrm>
          <a:prstGeom prst="rect">
            <a:avLst/>
          </a:prstGeom>
          <a:noFill/>
        </p:spPr>
        <p:txBody>
          <a:bodyPr wrap="square" rtlCol="0">
            <a:spAutoFit/>
          </a:bodyPr>
          <a:lstStyle/>
          <a:p>
            <a:r>
              <a:rPr lang="ja-JP" altLang="en-US" sz="2000"/>
              <a:t>似ているものが絞れた！</a:t>
            </a:r>
            <a:endParaRPr kumimoji="1" lang="ja-JP" altLang="en-US" sz="2000"/>
          </a:p>
        </p:txBody>
      </p:sp>
      <p:sp>
        <p:nvSpPr>
          <p:cNvPr id="9" name="テキスト ボックス 8">
            <a:extLst>
              <a:ext uri="{FF2B5EF4-FFF2-40B4-BE49-F238E27FC236}">
                <a16:creationId xmlns:a16="http://schemas.microsoft.com/office/drawing/2014/main" id="{B5651449-95AB-04D8-4FCE-0022FBAF2A5A}"/>
              </a:ext>
            </a:extLst>
          </p:cNvPr>
          <p:cNvSpPr txBox="1"/>
          <p:nvPr/>
        </p:nvSpPr>
        <p:spPr>
          <a:xfrm>
            <a:off x="9498725" y="4207301"/>
            <a:ext cx="2041633" cy="523220"/>
          </a:xfrm>
          <a:prstGeom prst="rect">
            <a:avLst/>
          </a:prstGeom>
          <a:noFill/>
        </p:spPr>
        <p:txBody>
          <a:bodyPr wrap="square" rtlCol="0">
            <a:spAutoFit/>
          </a:bodyPr>
          <a:lstStyle/>
          <a:p>
            <a:r>
              <a:rPr kumimoji="1" lang="ja-JP" altLang="en-US" sz="2800">
                <a:solidFill>
                  <a:srgbClr val="FF0000"/>
                </a:solidFill>
              </a:rPr>
              <a:t>仮説通り！</a:t>
            </a:r>
          </a:p>
        </p:txBody>
      </p:sp>
      <p:sp>
        <p:nvSpPr>
          <p:cNvPr id="10" name="スライド番号プレースホルダー 9">
            <a:extLst>
              <a:ext uri="{FF2B5EF4-FFF2-40B4-BE49-F238E27FC236}">
                <a16:creationId xmlns:a16="http://schemas.microsoft.com/office/drawing/2014/main" id="{3547967C-5A12-8701-5521-6F32C96C1DCD}"/>
              </a:ext>
            </a:extLst>
          </p:cNvPr>
          <p:cNvSpPr>
            <a:spLocks noGrp="1"/>
          </p:cNvSpPr>
          <p:nvPr>
            <p:ph type="sldNum" sz="quarter" idx="12"/>
          </p:nvPr>
        </p:nvSpPr>
        <p:spPr/>
        <p:txBody>
          <a:bodyPr/>
          <a:lstStyle/>
          <a:p>
            <a:fld id="{B028801F-45B3-0741-9CE6-EAE12BAF72F5}" type="slidenum">
              <a:rPr kumimoji="1" lang="ja-JP" altLang="en-US" smtClean="0"/>
              <a:t>8</a:t>
            </a:fld>
            <a:endParaRPr kumimoji="1" lang="ja-JP" altLang="en-US"/>
          </a:p>
        </p:txBody>
      </p:sp>
    </p:spTree>
    <p:extLst>
      <p:ext uri="{BB962C8B-B14F-4D97-AF65-F5344CB8AC3E}">
        <p14:creationId xmlns:p14="http://schemas.microsoft.com/office/powerpoint/2010/main" val="745118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1" animBg="1"/>
      <p:bldP spid="8" grpId="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a:extLst>
              <a:ext uri="{FF2B5EF4-FFF2-40B4-BE49-F238E27FC236}">
                <a16:creationId xmlns:a16="http://schemas.microsoft.com/office/drawing/2014/main" id="{6093A811-FA9A-B140-063F-6A95FB7A999F}"/>
              </a:ext>
            </a:extLst>
          </p:cNvPr>
          <p:cNvGraphicFramePr>
            <a:graphicFrameLocks noGrp="1"/>
          </p:cNvGraphicFramePr>
          <p:nvPr>
            <p:extLst>
              <p:ext uri="{D42A27DB-BD31-4B8C-83A1-F6EECF244321}">
                <p14:modId xmlns:p14="http://schemas.microsoft.com/office/powerpoint/2010/main" val="64374383"/>
              </p:ext>
            </p:extLst>
          </p:nvPr>
        </p:nvGraphicFramePr>
        <p:xfrm>
          <a:off x="868578" y="1416966"/>
          <a:ext cx="8702417" cy="3117513"/>
        </p:xfrm>
        <a:graphic>
          <a:graphicData uri="http://schemas.openxmlformats.org/drawingml/2006/table">
            <a:tbl>
              <a:tblPr>
                <a:tableStyleId>{5C22544A-7EE6-4342-B048-85BDC9FD1C3A}</a:tableStyleId>
              </a:tblPr>
              <a:tblGrid>
                <a:gridCol w="3117635">
                  <a:extLst>
                    <a:ext uri="{9D8B030D-6E8A-4147-A177-3AD203B41FA5}">
                      <a16:colId xmlns:a16="http://schemas.microsoft.com/office/drawing/2014/main" val="2065961586"/>
                    </a:ext>
                  </a:extLst>
                </a:gridCol>
                <a:gridCol w="5584782">
                  <a:extLst>
                    <a:ext uri="{9D8B030D-6E8A-4147-A177-3AD203B41FA5}">
                      <a16:colId xmlns:a16="http://schemas.microsoft.com/office/drawing/2014/main" val="750417536"/>
                    </a:ext>
                  </a:extLst>
                </a:gridCol>
              </a:tblGrid>
              <a:tr h="617533">
                <a:tc>
                  <a:txBody>
                    <a:bodyPr/>
                    <a:lstStyle/>
                    <a:p>
                      <a:pPr algn="ctr" fontAlgn="ctr"/>
                      <a:r>
                        <a:rPr lang="ja-JP" altLang="en-US" sz="2400" u="none" strike="noStrike" dirty="0">
                          <a:effectLst/>
                        </a:rPr>
                        <a:t>元の歌詞</a:t>
                      </a:r>
                      <a:endParaRPr lang="ja-JP" altLang="en-US" sz="2400" b="0"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solidFill>
                      <a:schemeClr val="accent1">
                        <a:lumMod val="20000"/>
                        <a:lumOff val="80000"/>
                      </a:schemeClr>
                    </a:solidFill>
                  </a:tcPr>
                </a:tc>
                <a:tc>
                  <a:txBody>
                    <a:bodyPr/>
                    <a:lstStyle/>
                    <a:p>
                      <a:pPr algn="ctr" fontAlgn="ctr"/>
                      <a:r>
                        <a:rPr lang="en" sz="2400" u="none" strike="noStrike" dirty="0">
                          <a:effectLst/>
                        </a:rPr>
                        <a:t>all my troubles seemed so far away</a:t>
                      </a:r>
                      <a:endParaRPr lang="en" sz="2400" b="0"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912035496"/>
                  </a:ext>
                </a:extLst>
              </a:tr>
              <a:tr h="499996">
                <a:tc>
                  <a:txBody>
                    <a:bodyPr/>
                    <a:lstStyle/>
                    <a:p>
                      <a:pPr algn="ctr" fontAlgn="ctr"/>
                      <a:r>
                        <a:rPr lang="ja-JP" altLang="en-US" sz="2400" u="none" strike="noStrike" dirty="0">
                          <a:effectLst/>
                        </a:rPr>
                        <a:t>空耳</a:t>
                      </a:r>
                      <a:endParaRPr lang="ja-JP" altLang="en-US" sz="2400" b="0"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solidFill>
                      <a:schemeClr val="accent1">
                        <a:lumMod val="20000"/>
                        <a:lumOff val="80000"/>
                      </a:schemeClr>
                    </a:solidFill>
                  </a:tcPr>
                </a:tc>
                <a:tc>
                  <a:txBody>
                    <a:bodyPr/>
                    <a:lstStyle/>
                    <a:p>
                      <a:pPr algn="ctr" fontAlgn="ctr"/>
                      <a:r>
                        <a:rPr lang="ja-JP" altLang="en-US" sz="2400" u="none" strike="noStrike" dirty="0">
                          <a:solidFill>
                            <a:schemeClr val="tx1"/>
                          </a:solidFill>
                          <a:effectLst/>
                        </a:rPr>
                        <a:t>お前　多分　腎臓　悪い</a:t>
                      </a:r>
                      <a:endParaRPr lang="ja-JP" altLang="en-US" sz="2400" b="0" i="0" u="none" strike="noStrike" dirty="0">
                        <a:solidFill>
                          <a:schemeClr val="tx1"/>
                        </a:solidFill>
                        <a:effectLst/>
                        <a:latin typeface="游ゴシック" panose="020B0400000000000000" pitchFamily="34" charset="-128"/>
                        <a:ea typeface="游ゴシック" panose="020B0400000000000000" pitchFamily="34" charset="-128"/>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2173854074"/>
                  </a:ext>
                </a:extLst>
              </a:tr>
              <a:tr h="499996">
                <a:tc>
                  <a:txBody>
                    <a:bodyPr/>
                    <a:lstStyle/>
                    <a:p>
                      <a:pPr algn="ctr" fontAlgn="ctr"/>
                      <a:r>
                        <a:rPr lang="en-US" altLang="ja-JP" sz="2400" u="none" strike="noStrike" dirty="0" err="1">
                          <a:effectLst/>
                        </a:rPr>
                        <a:t>speechrecognition</a:t>
                      </a:r>
                      <a:endParaRPr lang="en-US" altLang="ja-JP" sz="2400" u="none" strike="noStrike" dirty="0">
                        <a:effectLst/>
                      </a:endParaRPr>
                    </a:p>
                  </a:txBody>
                  <a:tcPr marL="9525" marR="9525" marT="9525" marB="0" anchor="ctr">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2400" u="none" strike="noStrike" dirty="0">
                          <a:solidFill>
                            <a:schemeClr val="tx1"/>
                          </a:solidFill>
                          <a:effectLst/>
                        </a:rPr>
                        <a:t>お前　多分　心臓　悪い</a:t>
                      </a:r>
                      <a:endParaRPr lang="ja-JP" altLang="en-US" sz="2400" b="0" i="0" u="none" strike="noStrike" dirty="0">
                        <a:solidFill>
                          <a:schemeClr val="tx1"/>
                        </a:solidFill>
                        <a:effectLst/>
                        <a:latin typeface="游ゴシック" panose="020B0400000000000000" pitchFamily="34" charset="-128"/>
                        <a:ea typeface="游ゴシック" panose="020B0400000000000000" pitchFamily="34" charset="-128"/>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1342663978"/>
                  </a:ext>
                </a:extLst>
              </a:tr>
              <a:tr h="499996">
                <a:tc>
                  <a:txBody>
                    <a:bodyPr/>
                    <a:lstStyle/>
                    <a:p>
                      <a:pPr algn="ctr" fontAlgn="ctr"/>
                      <a:r>
                        <a:rPr lang="ja-JP" altLang="en-US" sz="2400" b="0" i="0" u="none" strike="noStrike">
                          <a:solidFill>
                            <a:srgbClr val="000000"/>
                          </a:solidFill>
                          <a:effectLst/>
                          <a:latin typeface="游ゴシック" panose="020B0400000000000000" pitchFamily="34" charset="-128"/>
                          <a:ea typeface="游ゴシック" panose="020B0400000000000000" pitchFamily="34" charset="-128"/>
                        </a:rPr>
                        <a:t>文字おこしさん</a:t>
                      </a:r>
                      <a:endParaRPr lang="en-US" altLang="ja-JP" sz="2400" b="0"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solidFill>
                      <a:schemeClr val="accent1">
                        <a:lumMod val="20000"/>
                        <a:lumOff val="80000"/>
                      </a:schemeClr>
                    </a:solidFill>
                  </a:tcPr>
                </a:tc>
                <a:tc>
                  <a:txBody>
                    <a:bodyPr/>
                    <a:lstStyle/>
                    <a:p>
                      <a:pPr algn="ctr" fontAlgn="ctr"/>
                      <a:r>
                        <a:rPr lang="ja-JP" altLang="en-US" sz="2400" u="none" strike="noStrike" dirty="0">
                          <a:effectLst/>
                        </a:rPr>
                        <a:t>　　　　  厨房　腎臓　</a:t>
                      </a:r>
                      <a:r>
                        <a:rPr lang="en" altLang="ja-JP" sz="2400" u="none" strike="noStrike" dirty="0">
                          <a:effectLst/>
                        </a:rPr>
                        <a:t>Huawei</a:t>
                      </a:r>
                      <a:endParaRPr lang="en" altLang="ja-JP" sz="2400" b="0"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440937285"/>
                  </a:ext>
                </a:extLst>
              </a:tr>
              <a:tr h="499996">
                <a:tc>
                  <a:txBody>
                    <a:bodyPr/>
                    <a:lstStyle/>
                    <a:p>
                      <a:pPr algn="ctr" fontAlgn="ctr"/>
                      <a:r>
                        <a:rPr lang="en-US" altLang="ja-JP" sz="2400" b="0" i="0" u="none" strike="noStrike" dirty="0" err="1">
                          <a:solidFill>
                            <a:srgbClr val="000000"/>
                          </a:solidFill>
                          <a:effectLst/>
                          <a:latin typeface="游ゴシック" panose="020B0400000000000000" pitchFamily="34" charset="-128"/>
                          <a:ea typeface="游ゴシック" panose="020B0400000000000000" pitchFamily="34" charset="-128"/>
                        </a:rPr>
                        <a:t>notta</a:t>
                      </a:r>
                      <a:endParaRPr lang="en-US" altLang="ja-JP" sz="2400" b="0"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solidFill>
                      <a:schemeClr val="accent1">
                        <a:lumMod val="20000"/>
                        <a:lumOff val="80000"/>
                      </a:schemeClr>
                    </a:solidFill>
                  </a:tcPr>
                </a:tc>
                <a:tc>
                  <a:txBody>
                    <a:bodyPr/>
                    <a:lstStyle/>
                    <a:p>
                      <a:pPr algn="ctr" fontAlgn="ctr"/>
                      <a:r>
                        <a:rPr lang="ja-JP" altLang="en-US" sz="2400" b="1" u="none" strike="noStrike" dirty="0">
                          <a:effectLst/>
                        </a:rPr>
                        <a:t>　　　ちょうど　戦争　ファーム</a:t>
                      </a:r>
                      <a:endParaRPr lang="ja-JP" altLang="en-US" sz="2400" b="1"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404036432"/>
                  </a:ext>
                </a:extLst>
              </a:tr>
              <a:tr h="499996">
                <a:tc>
                  <a:txBody>
                    <a:bodyPr/>
                    <a:lstStyle/>
                    <a:p>
                      <a:pPr algn="ctr" fontAlgn="ctr"/>
                      <a:r>
                        <a:rPr lang="en-US" altLang="ja-JP" sz="2400" b="0" i="0" u="none" strike="noStrike" dirty="0">
                          <a:solidFill>
                            <a:srgbClr val="000000"/>
                          </a:solidFill>
                          <a:effectLst/>
                          <a:latin typeface="游ゴシック" panose="020B0400000000000000" pitchFamily="34" charset="-128"/>
                          <a:ea typeface="游ゴシック" panose="020B0400000000000000" pitchFamily="34" charset="-128"/>
                        </a:rPr>
                        <a:t>whisper</a:t>
                      </a:r>
                    </a:p>
                  </a:txBody>
                  <a:tcPr marL="9525" marR="9525" marT="9525" marB="0" anchor="ctr">
                    <a:solidFill>
                      <a:schemeClr val="accent1">
                        <a:lumMod val="20000"/>
                        <a:lumOff val="80000"/>
                      </a:schemeClr>
                    </a:solidFill>
                  </a:tcPr>
                </a:tc>
                <a:tc>
                  <a:txBody>
                    <a:bodyPr/>
                    <a:lstStyle/>
                    <a:p>
                      <a:pPr algn="ctr" fontAlgn="ctr"/>
                      <a:r>
                        <a:rPr lang="ja-JP" altLang="en-US" sz="2400" b="0" i="0" u="none" strike="noStrike" dirty="0">
                          <a:solidFill>
                            <a:srgbClr val="000000"/>
                          </a:solidFill>
                          <a:effectLst/>
                          <a:latin typeface="游ゴシック" panose="020B0400000000000000" pitchFamily="34" charset="-128"/>
                          <a:ea typeface="游ゴシック" panose="020B0400000000000000" pitchFamily="34" charset="-128"/>
                        </a:rPr>
                        <a:t>認識できず</a:t>
                      </a:r>
                    </a:p>
                  </a:txBody>
                  <a:tcPr marL="9525" marR="9525" marT="9525" marB="0" anchor="ctr">
                    <a:solidFill>
                      <a:schemeClr val="accent1">
                        <a:lumMod val="20000"/>
                        <a:lumOff val="80000"/>
                      </a:schemeClr>
                    </a:solidFill>
                  </a:tcPr>
                </a:tc>
                <a:extLst>
                  <a:ext uri="{0D108BD9-81ED-4DB2-BD59-A6C34878D82A}">
                    <a16:rowId xmlns:a16="http://schemas.microsoft.com/office/drawing/2014/main" val="2990577219"/>
                  </a:ext>
                </a:extLst>
              </a:tr>
            </a:tbl>
          </a:graphicData>
        </a:graphic>
      </p:graphicFrame>
      <p:sp>
        <p:nvSpPr>
          <p:cNvPr id="5" name="テキスト ボックス 4">
            <a:extLst>
              <a:ext uri="{FF2B5EF4-FFF2-40B4-BE49-F238E27FC236}">
                <a16:creationId xmlns:a16="http://schemas.microsoft.com/office/drawing/2014/main" id="{BCD47276-7704-CA49-708C-AC1D86B2C999}"/>
              </a:ext>
            </a:extLst>
          </p:cNvPr>
          <p:cNvSpPr txBox="1"/>
          <p:nvPr/>
        </p:nvSpPr>
        <p:spPr>
          <a:xfrm>
            <a:off x="942703" y="4882692"/>
            <a:ext cx="10058672" cy="1384995"/>
          </a:xfrm>
          <a:prstGeom prst="rect">
            <a:avLst/>
          </a:prstGeom>
          <a:noFill/>
        </p:spPr>
        <p:txBody>
          <a:bodyPr wrap="square" rtlCol="0">
            <a:spAutoFit/>
          </a:bodyPr>
          <a:lstStyle/>
          <a:p>
            <a:pPr marL="0" indent="0">
              <a:buNone/>
            </a:pPr>
            <a:r>
              <a:rPr lang="en-US" altLang="ja-JP" sz="2800" b="1" dirty="0"/>
              <a:t>whisper(</a:t>
            </a:r>
            <a:r>
              <a:rPr lang="ja-JP" altLang="en-US" sz="2800" b="1"/>
              <a:t>高性能</a:t>
            </a:r>
            <a:r>
              <a:rPr lang="ja-JP" altLang="en-US" sz="2800" b="1" dirty="0"/>
              <a:t>音声</a:t>
            </a:r>
            <a:r>
              <a:rPr lang="ja-JP" altLang="en-US" sz="2800" b="1"/>
              <a:t>認識ツール</a:t>
            </a:r>
            <a:r>
              <a:rPr lang="en-US" altLang="ja-JP" sz="2800" b="1" dirty="0"/>
              <a:t>)</a:t>
            </a:r>
            <a:r>
              <a:rPr lang="ja-JP" altLang="en-US" sz="2800" b="1"/>
              <a:t>は</a:t>
            </a:r>
            <a:r>
              <a:rPr lang="ja-JP" altLang="en-US" sz="2800" b="1" dirty="0"/>
              <a:t>英語として認識できたが、</a:t>
            </a:r>
            <a:endParaRPr kumimoji="1" lang="en-US" altLang="ja-JP" sz="2800" b="1" dirty="0"/>
          </a:p>
          <a:p>
            <a:pPr marL="0" indent="0">
              <a:buNone/>
            </a:pPr>
            <a:r>
              <a:rPr kumimoji="1" lang="ja-JP" altLang="en-US" sz="2800" b="1" dirty="0"/>
              <a:t>英語を日本語として認識できない</a:t>
            </a:r>
            <a:endParaRPr kumimoji="1" lang="en-US" altLang="ja-JP" sz="2800" b="1" dirty="0"/>
          </a:p>
          <a:p>
            <a:pPr marL="0" indent="0">
              <a:buNone/>
            </a:pPr>
            <a:r>
              <a:rPr lang="ja-JP" altLang="en-US" sz="2800" dirty="0"/>
              <a:t>→</a:t>
            </a:r>
            <a:r>
              <a:rPr kumimoji="1" lang="ja-JP" altLang="en-US" sz="2800" dirty="0">
                <a:solidFill>
                  <a:srgbClr val="FF0000"/>
                </a:solidFill>
              </a:rPr>
              <a:t>高性能だと空耳を認識できない</a:t>
            </a:r>
            <a:endParaRPr kumimoji="1" lang="en-US" altLang="ja-JP" sz="2800" dirty="0">
              <a:solidFill>
                <a:srgbClr val="FF0000"/>
              </a:solidFill>
            </a:endParaRPr>
          </a:p>
        </p:txBody>
      </p:sp>
      <p:sp>
        <p:nvSpPr>
          <p:cNvPr id="7" name="楕円 6">
            <a:extLst>
              <a:ext uri="{FF2B5EF4-FFF2-40B4-BE49-F238E27FC236}">
                <a16:creationId xmlns:a16="http://schemas.microsoft.com/office/drawing/2014/main" id="{DD2E2B0D-EBED-5431-4C24-ABD099B607E9}"/>
              </a:ext>
            </a:extLst>
          </p:cNvPr>
          <p:cNvSpPr/>
          <p:nvPr/>
        </p:nvSpPr>
        <p:spPr>
          <a:xfrm>
            <a:off x="6927734" y="2042925"/>
            <a:ext cx="654908"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a:extLst>
              <a:ext uri="{FF2B5EF4-FFF2-40B4-BE49-F238E27FC236}">
                <a16:creationId xmlns:a16="http://schemas.microsoft.com/office/drawing/2014/main" id="{1EE7FF26-E49D-1808-C899-C7E2E4707945}"/>
              </a:ext>
            </a:extLst>
          </p:cNvPr>
          <p:cNvSpPr/>
          <p:nvPr/>
        </p:nvSpPr>
        <p:spPr>
          <a:xfrm>
            <a:off x="6927734" y="2544330"/>
            <a:ext cx="654908"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左中かっこ 16">
            <a:extLst>
              <a:ext uri="{FF2B5EF4-FFF2-40B4-BE49-F238E27FC236}">
                <a16:creationId xmlns:a16="http://schemas.microsoft.com/office/drawing/2014/main" id="{48F041D8-4E43-B63A-1565-E2FA15674F6A}"/>
              </a:ext>
            </a:extLst>
          </p:cNvPr>
          <p:cNvSpPr/>
          <p:nvPr/>
        </p:nvSpPr>
        <p:spPr>
          <a:xfrm rot="10800000">
            <a:off x="8643517" y="2081148"/>
            <a:ext cx="741406" cy="902044"/>
          </a:xfrm>
          <a:prstGeom prst="leftBrace">
            <a:avLst>
              <a:gd name="adj1" fmla="val 8333"/>
              <a:gd name="adj2" fmla="val 5000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BF7203F0-21A4-3FB1-7ECB-E634A3442186}"/>
              </a:ext>
            </a:extLst>
          </p:cNvPr>
          <p:cNvSpPr txBox="1"/>
          <p:nvPr/>
        </p:nvSpPr>
        <p:spPr>
          <a:xfrm>
            <a:off x="9600346" y="2226738"/>
            <a:ext cx="2255108" cy="523220"/>
          </a:xfrm>
          <a:prstGeom prst="rect">
            <a:avLst/>
          </a:prstGeom>
          <a:solidFill>
            <a:schemeClr val="bg1"/>
          </a:solidFill>
        </p:spPr>
        <p:txBody>
          <a:bodyPr wrap="square">
            <a:spAutoFit/>
          </a:bodyPr>
          <a:lstStyle/>
          <a:p>
            <a:r>
              <a:rPr lang="ja-JP" altLang="en-US" sz="2800" dirty="0">
                <a:solidFill>
                  <a:srgbClr val="FF0000"/>
                </a:solidFill>
              </a:rPr>
              <a:t>腎臓⇔心臓</a:t>
            </a:r>
          </a:p>
        </p:txBody>
      </p:sp>
      <p:sp>
        <p:nvSpPr>
          <p:cNvPr id="20" name="楕円 19">
            <a:extLst>
              <a:ext uri="{FF2B5EF4-FFF2-40B4-BE49-F238E27FC236}">
                <a16:creationId xmlns:a16="http://schemas.microsoft.com/office/drawing/2014/main" id="{9AA521A1-9837-66BC-302E-825D0BEFF6C5}"/>
              </a:ext>
            </a:extLst>
          </p:cNvPr>
          <p:cNvSpPr/>
          <p:nvPr/>
        </p:nvSpPr>
        <p:spPr>
          <a:xfrm>
            <a:off x="7811334" y="2544330"/>
            <a:ext cx="654908"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楕円 20">
            <a:extLst>
              <a:ext uri="{FF2B5EF4-FFF2-40B4-BE49-F238E27FC236}">
                <a16:creationId xmlns:a16="http://schemas.microsoft.com/office/drawing/2014/main" id="{A0268221-A359-7C62-24C2-0EFF09AE2F16}"/>
              </a:ext>
            </a:extLst>
          </p:cNvPr>
          <p:cNvSpPr/>
          <p:nvPr/>
        </p:nvSpPr>
        <p:spPr>
          <a:xfrm>
            <a:off x="7834954" y="3058090"/>
            <a:ext cx="1151238"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左中かっこ 21">
            <a:extLst>
              <a:ext uri="{FF2B5EF4-FFF2-40B4-BE49-F238E27FC236}">
                <a16:creationId xmlns:a16="http://schemas.microsoft.com/office/drawing/2014/main" id="{E4AB9670-2FFD-DEF0-D1FE-9039B14DB3F3}"/>
              </a:ext>
            </a:extLst>
          </p:cNvPr>
          <p:cNvSpPr/>
          <p:nvPr/>
        </p:nvSpPr>
        <p:spPr>
          <a:xfrm rot="10800000">
            <a:off x="8858940" y="2613246"/>
            <a:ext cx="741406" cy="902044"/>
          </a:xfrm>
          <a:prstGeom prst="leftBrace">
            <a:avLst>
              <a:gd name="adj1" fmla="val 8333"/>
              <a:gd name="adj2" fmla="val 5000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CAB55B04-1AAD-01ED-7522-859EB2AF8140}"/>
              </a:ext>
            </a:extLst>
          </p:cNvPr>
          <p:cNvSpPr txBox="1"/>
          <p:nvPr/>
        </p:nvSpPr>
        <p:spPr>
          <a:xfrm>
            <a:off x="9570995" y="2791797"/>
            <a:ext cx="2577566" cy="523220"/>
          </a:xfrm>
          <a:prstGeom prst="rect">
            <a:avLst/>
          </a:prstGeom>
          <a:solidFill>
            <a:schemeClr val="bg1"/>
          </a:solidFill>
        </p:spPr>
        <p:txBody>
          <a:bodyPr wrap="square">
            <a:spAutoFit/>
          </a:bodyPr>
          <a:lstStyle/>
          <a:p>
            <a:r>
              <a:rPr lang="ja-JP" altLang="en-US" sz="2800" dirty="0">
                <a:solidFill>
                  <a:srgbClr val="FF0000"/>
                </a:solidFill>
              </a:rPr>
              <a:t>悪い⇔</a:t>
            </a:r>
            <a:r>
              <a:rPr lang="en-US" altLang="ja-JP" sz="2800" dirty="0">
                <a:solidFill>
                  <a:srgbClr val="FF0000"/>
                </a:solidFill>
              </a:rPr>
              <a:t>Huawei</a:t>
            </a:r>
            <a:endParaRPr lang="ja-JP" altLang="en-US" sz="2800" dirty="0">
              <a:solidFill>
                <a:srgbClr val="FF0000"/>
              </a:solidFill>
            </a:endParaRPr>
          </a:p>
        </p:txBody>
      </p:sp>
      <p:sp>
        <p:nvSpPr>
          <p:cNvPr id="25" name="左中かっこ 24">
            <a:extLst>
              <a:ext uri="{FF2B5EF4-FFF2-40B4-BE49-F238E27FC236}">
                <a16:creationId xmlns:a16="http://schemas.microsoft.com/office/drawing/2014/main" id="{48237751-0B52-5A4F-1652-365B8EC31AA8}"/>
              </a:ext>
            </a:extLst>
          </p:cNvPr>
          <p:cNvSpPr/>
          <p:nvPr/>
        </p:nvSpPr>
        <p:spPr>
          <a:xfrm>
            <a:off x="4877998" y="3083007"/>
            <a:ext cx="298623" cy="902045"/>
          </a:xfrm>
          <a:prstGeom prst="leftBrace">
            <a:avLst>
              <a:gd name="adj1" fmla="val 8333"/>
              <a:gd name="adj2" fmla="val 5000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EBC2E95D-4110-840D-455A-A0DD95D605E0}"/>
              </a:ext>
            </a:extLst>
          </p:cNvPr>
          <p:cNvSpPr txBox="1"/>
          <p:nvPr/>
        </p:nvSpPr>
        <p:spPr>
          <a:xfrm>
            <a:off x="3764860" y="2534128"/>
            <a:ext cx="1063710" cy="1569660"/>
          </a:xfrm>
          <a:prstGeom prst="rect">
            <a:avLst/>
          </a:prstGeom>
          <a:solidFill>
            <a:schemeClr val="bg1"/>
          </a:solidFill>
        </p:spPr>
        <p:txBody>
          <a:bodyPr wrap="square">
            <a:spAutoFit/>
          </a:bodyPr>
          <a:lstStyle/>
          <a:p>
            <a:r>
              <a:rPr lang="en-US" altLang="ja-JP" sz="2400" dirty="0">
                <a:solidFill>
                  <a:srgbClr val="FF0000"/>
                </a:solidFill>
              </a:rPr>
              <a:t>all my</a:t>
            </a:r>
            <a:r>
              <a:rPr lang="ja-JP" altLang="en-US" sz="2400" dirty="0">
                <a:solidFill>
                  <a:srgbClr val="FF0000"/>
                </a:solidFill>
              </a:rPr>
              <a:t>が消えてる</a:t>
            </a:r>
            <a:r>
              <a:rPr lang="en-US" altLang="ja-JP" sz="2400" dirty="0">
                <a:solidFill>
                  <a:srgbClr val="FF0000"/>
                </a:solidFill>
              </a:rPr>
              <a:t>?</a:t>
            </a:r>
            <a:endParaRPr lang="ja-JP" altLang="en-US" sz="2400" dirty="0">
              <a:solidFill>
                <a:srgbClr val="FF0000"/>
              </a:solidFill>
            </a:endParaRPr>
          </a:p>
        </p:txBody>
      </p:sp>
      <p:sp>
        <p:nvSpPr>
          <p:cNvPr id="32" name="タイトル 1">
            <a:extLst>
              <a:ext uri="{FF2B5EF4-FFF2-40B4-BE49-F238E27FC236}">
                <a16:creationId xmlns:a16="http://schemas.microsoft.com/office/drawing/2014/main" id="{F46F2EB1-6D56-33BB-2A6B-770B4BCA4E6E}"/>
              </a:ext>
            </a:extLst>
          </p:cNvPr>
          <p:cNvSpPr>
            <a:spLocks noGrp="1"/>
          </p:cNvSpPr>
          <p:nvPr>
            <p:ph type="title"/>
          </p:nvPr>
        </p:nvSpPr>
        <p:spPr>
          <a:xfrm>
            <a:off x="838200" y="365125"/>
            <a:ext cx="10515600" cy="1325563"/>
          </a:xfrm>
        </p:spPr>
        <p:txBody>
          <a:bodyPr/>
          <a:lstStyle/>
          <a:p>
            <a:r>
              <a:rPr lang="ja-JP" altLang="en-US"/>
              <a:t>②音声</a:t>
            </a:r>
            <a:r>
              <a:rPr lang="ja-JP" altLang="en-US" dirty="0"/>
              <a:t>認識の比較</a:t>
            </a:r>
            <a:endParaRPr kumimoji="1" lang="ja-JP" altLang="en-US" dirty="0"/>
          </a:p>
        </p:txBody>
      </p:sp>
      <p:sp>
        <p:nvSpPr>
          <p:cNvPr id="2" name="スライド番号プレースホルダー 1">
            <a:extLst>
              <a:ext uri="{FF2B5EF4-FFF2-40B4-BE49-F238E27FC236}">
                <a16:creationId xmlns:a16="http://schemas.microsoft.com/office/drawing/2014/main" id="{BFC9264F-4C3D-CA6C-CBCD-2ED0FFA6039A}"/>
              </a:ext>
            </a:extLst>
          </p:cNvPr>
          <p:cNvSpPr>
            <a:spLocks noGrp="1"/>
          </p:cNvSpPr>
          <p:nvPr>
            <p:ph type="sldNum" sz="quarter" idx="12"/>
          </p:nvPr>
        </p:nvSpPr>
        <p:spPr/>
        <p:txBody>
          <a:bodyPr/>
          <a:lstStyle/>
          <a:p>
            <a:fld id="{B028801F-45B3-0741-9CE6-EAE12BAF72F5}" type="slidenum">
              <a:rPr kumimoji="1" lang="ja-JP" altLang="en-US" smtClean="0"/>
              <a:t>9</a:t>
            </a:fld>
            <a:endParaRPr kumimoji="1" lang="ja-JP" altLang="en-US"/>
          </a:p>
        </p:txBody>
      </p:sp>
    </p:spTree>
    <p:extLst>
      <p:ext uri="{BB962C8B-B14F-4D97-AF65-F5344CB8AC3E}">
        <p14:creationId xmlns:p14="http://schemas.microsoft.com/office/powerpoint/2010/main" val="1377632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xit"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7"/>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8"/>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9"/>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
                                            <p:txEl>
                                              <p:pRg st="0" end="0"/>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17" grpId="0" animBg="1"/>
      <p:bldP spid="17" grpId="1" animBg="1"/>
      <p:bldP spid="19" grpId="0" animBg="1"/>
      <p:bldP spid="19" grpId="1" animBg="1"/>
      <p:bldP spid="20" grpId="0" animBg="1"/>
      <p:bldP spid="21" grpId="0" animBg="1"/>
      <p:bldP spid="22" grpId="0" animBg="1"/>
      <p:bldP spid="24" grpId="0" animBg="1"/>
      <p:bldP spid="25" grpId="0" animBg="1"/>
      <p:bldP spid="26" grpId="0" animBg="1"/>
    </p:bld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D75327B3BD264A44A6029C13B3EA024E" ma:contentTypeVersion="4" ma:contentTypeDescription="新しいドキュメントを作成します。" ma:contentTypeScope="" ma:versionID="960775ede40f8e42650d6e6d7f9db21c">
  <xsd:schema xmlns:xsd="http://www.w3.org/2001/XMLSchema" xmlns:xs="http://www.w3.org/2001/XMLSchema" xmlns:p="http://schemas.microsoft.com/office/2006/metadata/properties" xmlns:ns3="3a5f4d29-8c27-4757-9bf3-ff2fad04a082" targetNamespace="http://schemas.microsoft.com/office/2006/metadata/properties" ma:root="true" ma:fieldsID="fc3cf5faaad63bc68b701faff0f821d0" ns3:_="">
    <xsd:import namespace="3a5f4d29-8c27-4757-9bf3-ff2fad04a082"/>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5f4d29-8c27-4757-9bf3-ff2fad04a08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CDA2BFB-3F5C-4DF6-9CDA-02524F2A4DF5}">
  <ds:schemaRefs>
    <ds:schemaRef ds:uri="http://schemas.microsoft.com/office/2006/documentManagement/types"/>
    <ds:schemaRef ds:uri="http://www.w3.org/XML/1998/namespace"/>
    <ds:schemaRef ds:uri="http://purl.org/dc/terms/"/>
    <ds:schemaRef ds:uri="http://schemas.microsoft.com/office/2006/metadata/properties"/>
    <ds:schemaRef ds:uri="http://purl.org/dc/dcmitype/"/>
    <ds:schemaRef ds:uri="http://purl.org/dc/elements/1.1/"/>
    <ds:schemaRef ds:uri="http://schemas.microsoft.com/office/infopath/2007/PartnerControls"/>
    <ds:schemaRef ds:uri="http://schemas.openxmlformats.org/package/2006/metadata/core-properties"/>
    <ds:schemaRef ds:uri="3a5f4d29-8c27-4757-9bf3-ff2fad04a082"/>
  </ds:schemaRefs>
</ds:datastoreItem>
</file>

<file path=customXml/itemProps2.xml><?xml version="1.0" encoding="utf-8"?>
<ds:datastoreItem xmlns:ds="http://schemas.openxmlformats.org/officeDocument/2006/customXml" ds:itemID="{EB79E0A1-BEDE-4F3C-8355-EC06ACBE849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a5f4d29-8c27-4757-9bf3-ff2fad04a08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A191247-6AE0-4ACD-B58D-043579E70C3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5736</TotalTime>
  <Words>919</Words>
  <Application>Microsoft Macintosh PowerPoint</Application>
  <PresentationFormat>ワイド画面</PresentationFormat>
  <Paragraphs>185</Paragraphs>
  <Slides>12</Slides>
  <Notes>5</Notes>
  <HiddenSlides>0</HiddenSlides>
  <MMClips>1</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12</vt:i4>
      </vt:variant>
    </vt:vector>
  </HeadingPairs>
  <TitlesOfParts>
    <vt:vector size="18" baseType="lpstr">
      <vt:lpstr>游ゴシック</vt:lpstr>
      <vt:lpstr>游ゴシック Light</vt:lpstr>
      <vt:lpstr>Arial</vt:lpstr>
      <vt:lpstr>Calibri</vt:lpstr>
      <vt:lpstr>Cambria Math</vt:lpstr>
      <vt:lpstr>Office テーマ</vt:lpstr>
      <vt:lpstr>歌声の歌詞認識を用いた空耳楽曲の分析</vt:lpstr>
      <vt:lpstr>目次</vt:lpstr>
      <vt:lpstr>空耳とは</vt:lpstr>
      <vt:lpstr>空耳とは</vt:lpstr>
      <vt:lpstr>空耳が起きる原因</vt:lpstr>
      <vt:lpstr>空耳の評価について</vt:lpstr>
      <vt:lpstr>①空耳の比較の仕組み</vt:lpstr>
      <vt:lpstr>IPA文字列による空耳の評価比較結果</vt:lpstr>
      <vt:lpstr>②音声認識の比較</vt:lpstr>
      <vt:lpstr>③空耳の数値比較</vt:lpstr>
      <vt:lpstr>総括</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歌声の歌詞認識を用いた空耳楽曲の分析</dc:title>
  <dc:creator>ハンダナオキ</dc:creator>
  <cp:lastModifiedBy>ハンダナオキ</cp:lastModifiedBy>
  <cp:revision>12</cp:revision>
  <dcterms:created xsi:type="dcterms:W3CDTF">2023-01-24T04:02:57Z</dcterms:created>
  <dcterms:modified xsi:type="dcterms:W3CDTF">2023-02-26T01:43:27Z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0x010100D75327B3BD264A44A6029C13B3EA024E</vt:lpwstr>
  </property>
</Properties>
</file>