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6" r:id="rId1"/>
  </p:sldMasterIdLst>
  <p:notesMasterIdLst>
    <p:notesMasterId r:id="rId21"/>
  </p:notesMasterIdLst>
  <p:sldIdLst>
    <p:sldId id="256" r:id="rId2"/>
    <p:sldId id="257" r:id="rId3"/>
    <p:sldId id="277" r:id="rId4"/>
    <p:sldId id="261" r:id="rId5"/>
    <p:sldId id="278" r:id="rId6"/>
    <p:sldId id="262" r:id="rId7"/>
    <p:sldId id="263" r:id="rId8"/>
    <p:sldId id="264" r:id="rId9"/>
    <p:sldId id="279" r:id="rId10"/>
    <p:sldId id="280" r:id="rId11"/>
    <p:sldId id="267" r:id="rId12"/>
    <p:sldId id="274" r:id="rId13"/>
    <p:sldId id="268" r:id="rId14"/>
    <p:sldId id="271" r:id="rId15"/>
    <p:sldId id="284" r:id="rId16"/>
    <p:sldId id="272" r:id="rId17"/>
    <p:sldId id="282" r:id="rId18"/>
    <p:sldId id="283" r:id="rId19"/>
    <p:sldId id="276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95"/>
    <p:restoredTop sz="70480"/>
  </p:normalViewPr>
  <p:slideViewPr>
    <p:cSldViewPr snapToGrid="0" snapToObjects="1">
      <p:cViewPr varScale="1">
        <p:scale>
          <a:sx n="85" d="100"/>
          <a:sy n="85" d="100"/>
        </p:scale>
        <p:origin x="7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7751A-503F-5841-A963-20EE7EE7DBBF}" type="datetimeFigureOut">
              <a:rPr kumimoji="1" lang="ja-JP" altLang="en-US" smtClean="0"/>
              <a:t>2020/6/3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5584A-5B58-FA40-8F4C-DBECDB9E1F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62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Thank you chairman.</a:t>
            </a:r>
          </a:p>
          <a:p>
            <a:r>
              <a:rPr kumimoji="1" lang="en-US" altLang="ja-JP" dirty="0"/>
              <a:t>I‘m Masato Miyamoto, from Kansai University.</a:t>
            </a:r>
          </a:p>
          <a:p>
            <a:r>
              <a:rPr kumimoji="1" lang="en-US" altLang="ja-JP" dirty="0"/>
              <a:t>I </a:t>
            </a:r>
            <a:r>
              <a:rPr kumimoji="1" lang="en-US" altLang="ja-JP" dirty="0" err="1"/>
              <a:t>tolk</a:t>
            </a:r>
            <a:r>
              <a:rPr kumimoji="1" lang="en-US" altLang="ja-JP" dirty="0"/>
              <a:t> about this</a:t>
            </a:r>
          </a:p>
          <a:p>
            <a:r>
              <a:rPr kumimoji="1" lang="en-US" altLang="ja-JP" dirty="0"/>
              <a:t>“</a:t>
            </a:r>
            <a:r>
              <a:rPr lang="en" altLang="ja-JP" sz="1200" dirty="0"/>
              <a:t>Designing an Educational Method Using a Model of Clinical Reasoning to Support Novice Physical Therapists Learning”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584A-5B58-FA40-8F4C-DBECDB9E1F7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918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ja-JP" dirty="0"/>
              <a:t>Introduce one thought model here.</a:t>
            </a: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Toulmin model is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thinking model that visualizes the logical structures used for argument and reasoning.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Toulmin model has 4 elements, ground, conclusion, warrant, and backing.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Here is an example of clinical reasoning using the Toulmin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He has pneumonia. He needs penicillin treatment.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584A-5B58-FA40-8F4C-DBECDB9E1F7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865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propose clinical reasoning model based on Toulmin model.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Using clinical reasoning model, to formulate the structure of the logical thinking of physiotherapist.</a:t>
            </a:r>
          </a:p>
          <a:p>
            <a:r>
              <a:rPr kumimoji="1" lang="en-US" altLang="ja-JP" dirty="0"/>
              <a:t>And we design an educational system for novice physiotherapist based on clinical reasoning model.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584A-5B58-FA40-8F4C-DBECDB9E1F7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413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Educational system proposed by this study is web application for smartphone.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Figure is system interface. User select items from select area by checkbox, and Items is reflected in model area.</a:t>
            </a:r>
          </a:p>
          <a:p>
            <a:r>
              <a:rPr kumimoji="1" lang="en-US" altLang="ja-JP" dirty="0"/>
              <a:t>This system enable user to create clinical reasoning model on the system.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584A-5B58-FA40-8F4C-DBECDB9E1F7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615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Here is interaction flow.</a:t>
            </a:r>
          </a:p>
          <a:p>
            <a:endParaRPr lang="en-US" altLang="ja-JP" dirty="0"/>
          </a:p>
          <a:p>
            <a:r>
              <a:rPr lang="en-US" altLang="ja-JP" dirty="0"/>
              <a:t>Instructor inputs the settings of the simulated patient.</a:t>
            </a:r>
          </a:p>
          <a:p>
            <a:r>
              <a:rPr lang="en-US" altLang="ja-JP" dirty="0"/>
              <a:t>And instructor inputs clinical reasoning model.</a:t>
            </a:r>
          </a:p>
          <a:p>
            <a:endParaRPr lang="en-US" altLang="ja-JP" dirty="0"/>
          </a:p>
          <a:p>
            <a:r>
              <a:rPr lang="en-US" altLang="ja-JP" dirty="0"/>
              <a:t>Learner confirm the setting of the simulated patient.</a:t>
            </a:r>
          </a:p>
          <a:p>
            <a:r>
              <a:rPr lang="en-US" altLang="ja-JP" dirty="0"/>
              <a:t>And learner construct clinical reasoning model.</a:t>
            </a:r>
            <a:endParaRPr lang="ja-JP" altLang="en-US"/>
          </a:p>
          <a:p>
            <a:endParaRPr lang="en-US" altLang="ja-JP" dirty="0"/>
          </a:p>
          <a:p>
            <a:r>
              <a:rPr lang="en-US" altLang="ja-JP" dirty="0"/>
              <a:t>System give learner feedback which </a:t>
            </a:r>
            <a:r>
              <a:rPr lang="en-US" altLang="ja-JP" dirty="0" err="1"/>
              <a:t>inputed</a:t>
            </a:r>
            <a:r>
              <a:rPr lang="en-US" altLang="ja-JP" dirty="0"/>
              <a:t> by instructor.</a:t>
            </a:r>
          </a:p>
          <a:p>
            <a:r>
              <a:rPr lang="en-US" altLang="ja-JP" dirty="0"/>
              <a:t>And system collect clinical reasoning model data.</a:t>
            </a:r>
          </a:p>
          <a:p>
            <a:endParaRPr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584A-5B58-FA40-8F4C-DBECDB9E1F7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510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asked seven physiotherapists in the clinical setting to use the system and asked usability questionnaires and users’ comment.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First, Participants access web application.</a:t>
            </a:r>
          </a:p>
          <a:p>
            <a:r>
              <a:rPr kumimoji="1" lang="en-US" altLang="ja-JP" dirty="0"/>
              <a:t>Next, system present simulated patient data to participants.</a:t>
            </a:r>
          </a:p>
          <a:p>
            <a:r>
              <a:rPr kumimoji="1" lang="en-US" altLang="ja-JP" dirty="0"/>
              <a:t>Participants construct clinical reasoning model.</a:t>
            </a:r>
          </a:p>
          <a:p>
            <a:r>
              <a:rPr kumimoji="1" lang="en-US" altLang="ja-JP" dirty="0"/>
              <a:t>Finally participants answered usability questionnaire.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584A-5B58-FA40-8F4C-DBECDB9E1F7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983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“ease of operation” and “Is it easy to create a model using this system?”</a:t>
            </a:r>
            <a:r>
              <a:rPr lang="ja-JP" altLang="ja-JP"/>
              <a:t> </a:t>
            </a:r>
            <a:r>
              <a:rPr lang="en-US" altLang="ja-JP" dirty="0"/>
              <a:t> is 60% positive</a:t>
            </a:r>
          </a:p>
          <a:p>
            <a:pPr marL="0" indent="0">
              <a:buNone/>
            </a:pPr>
            <a:r>
              <a:rPr kumimoji="1" lang="en-US" altLang="ja-JP" dirty="0"/>
              <a:t>  →Users</a:t>
            </a:r>
            <a:r>
              <a:rPr lang="en-US" altLang="ja-JP" dirty="0"/>
              <a:t> can easily create a clinical reasoning model</a:t>
            </a:r>
            <a:r>
              <a:rPr lang="ja-JP" altLang="ja-JP"/>
              <a:t> </a:t>
            </a:r>
            <a:r>
              <a:rPr lang="en-US" altLang="ja-JP" dirty="0"/>
              <a:t>on the system</a:t>
            </a:r>
            <a:endParaRPr kumimoji="1" lang="en-US" altLang="ja-JP" dirty="0"/>
          </a:p>
          <a:p>
            <a:r>
              <a:rPr lang="en-US" altLang="ja-JP" dirty="0"/>
              <a:t>“Is the feedback provided by using this system useful?”</a:t>
            </a:r>
            <a:r>
              <a:rPr lang="ja-JP" altLang="ja-JP"/>
              <a:t> </a:t>
            </a:r>
            <a:r>
              <a:rPr lang="en-US" altLang="ja-JP" dirty="0"/>
              <a:t> is 60% positive</a:t>
            </a:r>
          </a:p>
          <a:p>
            <a:pPr marL="0" indent="0">
              <a:buNone/>
            </a:pPr>
            <a:r>
              <a:rPr lang="en-US" altLang="ja-JP" dirty="0"/>
              <a:t>  →The feedback by the system was useful</a:t>
            </a:r>
          </a:p>
          <a:p>
            <a:r>
              <a:rPr lang="en-US" altLang="ja-JP" dirty="0"/>
              <a:t>“I can see the information I see and think about, and I can organize it. I could organize my thoughts by formulating with a focus on the logical structure of reasoning.”</a:t>
            </a:r>
            <a:r>
              <a:rPr lang="ja-JP" altLang="ja-JP"/>
              <a:t> </a:t>
            </a:r>
            <a:r>
              <a:rPr lang="en-US" altLang="ja-JP" dirty="0"/>
              <a:t>by </a:t>
            </a:r>
            <a:r>
              <a:rPr lang="en" altLang="ja-JP" dirty="0"/>
              <a:t>free description</a:t>
            </a:r>
          </a:p>
          <a:p>
            <a:pPr marL="0" indent="0">
              <a:buNone/>
            </a:pPr>
            <a:r>
              <a:rPr kumimoji="1" lang="en" altLang="ja-JP" dirty="0"/>
              <a:t>  →Users organized one’s thought using clinical reasoning model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584A-5B58-FA40-8F4C-DBECDB9E1F7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376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“ease of operation” and “Is it easy to create a model using this system?”</a:t>
            </a:r>
            <a:r>
              <a:rPr lang="ja-JP" altLang="ja-JP"/>
              <a:t> </a:t>
            </a:r>
            <a:r>
              <a:rPr lang="en-US" altLang="ja-JP" dirty="0"/>
              <a:t> is 60% positive</a:t>
            </a:r>
          </a:p>
          <a:p>
            <a:pPr marL="0" indent="0">
              <a:buNone/>
            </a:pPr>
            <a:r>
              <a:rPr kumimoji="1" lang="en-US" altLang="ja-JP" dirty="0"/>
              <a:t>  →Users</a:t>
            </a:r>
            <a:r>
              <a:rPr lang="en-US" altLang="ja-JP" dirty="0"/>
              <a:t> can easily create a clinical reasoning model</a:t>
            </a:r>
            <a:r>
              <a:rPr lang="ja-JP" altLang="ja-JP"/>
              <a:t> </a:t>
            </a:r>
            <a:r>
              <a:rPr lang="en-US" altLang="ja-JP" dirty="0"/>
              <a:t>on the system</a:t>
            </a:r>
            <a:endParaRPr kumimoji="1" lang="en-US" altLang="ja-JP" dirty="0"/>
          </a:p>
          <a:p>
            <a:r>
              <a:rPr lang="en-US" altLang="ja-JP" dirty="0"/>
              <a:t>“Is the feedback provided by using this system useful?”</a:t>
            </a:r>
            <a:r>
              <a:rPr lang="ja-JP" altLang="ja-JP"/>
              <a:t> </a:t>
            </a:r>
            <a:r>
              <a:rPr lang="en-US" altLang="ja-JP" dirty="0"/>
              <a:t> is 60% positive</a:t>
            </a:r>
          </a:p>
          <a:p>
            <a:pPr marL="0" indent="0">
              <a:buNone/>
            </a:pPr>
            <a:r>
              <a:rPr lang="en-US" altLang="ja-JP" dirty="0"/>
              <a:t>  →The feedback by the system was useful</a:t>
            </a:r>
          </a:p>
          <a:p>
            <a:r>
              <a:rPr lang="en-US" altLang="ja-JP" dirty="0"/>
              <a:t>“I can see the information I see and think about, and I can organize it. I could organize my thoughts by formulating with a focus on the logical structure of reasoning.”</a:t>
            </a:r>
            <a:r>
              <a:rPr lang="ja-JP" altLang="ja-JP"/>
              <a:t> </a:t>
            </a:r>
            <a:r>
              <a:rPr lang="en-US" altLang="ja-JP" dirty="0"/>
              <a:t>by </a:t>
            </a:r>
            <a:r>
              <a:rPr lang="en" altLang="ja-JP" dirty="0"/>
              <a:t>free description</a:t>
            </a:r>
          </a:p>
          <a:p>
            <a:pPr marL="0" indent="0">
              <a:buNone/>
            </a:pPr>
            <a:r>
              <a:rPr kumimoji="1" lang="en" altLang="ja-JP" dirty="0"/>
              <a:t>  →Users organized one’s thought using clinical reasoning model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584A-5B58-FA40-8F4C-DBECDB9E1F7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582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“arrangement of models, selection columns, buttons, etc.,” “operation method,” and “ease of operation” isn’t positive</a:t>
            </a:r>
          </a:p>
          <a:p>
            <a:r>
              <a:rPr lang="en-US" altLang="ja-JP" dirty="0"/>
              <a:t>“difficult to press buttons” by </a:t>
            </a:r>
            <a:r>
              <a:rPr lang="en" altLang="ja-JP" dirty="0"/>
              <a:t>free description</a:t>
            </a:r>
          </a:p>
          <a:p>
            <a:pPr marL="0" indent="0">
              <a:buNone/>
            </a:pPr>
            <a:r>
              <a:rPr lang="en" altLang="ja-JP" dirty="0"/>
              <a:t>  </a:t>
            </a:r>
            <a:r>
              <a:rPr lang="en-US" altLang="ja-JP" dirty="0"/>
              <a:t>→The user interface could be improved further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584A-5B58-FA40-8F4C-DBECDB9E1F7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04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summary of this study.</a:t>
            </a:r>
          </a:p>
          <a:p>
            <a:r>
              <a:rPr kumimoji="1" lang="en-US" altLang="ja-JP" dirty="0"/>
              <a:t>Thank you for </a:t>
            </a:r>
            <a:r>
              <a:rPr kumimoji="1" lang="en-US" altLang="ja-JP" dirty="0" err="1"/>
              <a:t>lissoning</a:t>
            </a:r>
            <a:r>
              <a:rPr kumimoji="1" lang="en-US" altLang="ja-JP" dirty="0"/>
              <a:t>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584A-5B58-FA40-8F4C-DBECDB9E1F7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92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Medical development have brought about lower mortality rates and longer lives.</a:t>
            </a:r>
          </a:p>
          <a:p>
            <a:r>
              <a:rPr kumimoji="1" lang="en" altLang="ja-JP" dirty="0"/>
              <a:t>On the other hand, due to old age,</a:t>
            </a:r>
          </a:p>
          <a:p>
            <a:r>
              <a:rPr kumimoji="1" lang="en" altLang="ja-JP" dirty="0"/>
              <a:t>the risk of being bedridden or unable to live comfortably without care has become apparent</a:t>
            </a:r>
          </a:p>
          <a:p>
            <a:endParaRPr kumimoji="1" lang="en" altLang="ja-JP" dirty="0"/>
          </a:p>
          <a:p>
            <a:r>
              <a:rPr kumimoji="1" lang="en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of these changes,</a:t>
            </a:r>
            <a:br>
              <a:rPr lang="en" altLang="ja-JP" dirty="0"/>
            </a:br>
            <a:r>
              <a:rPr kumimoji="1" lang="en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became more interested in the quality of life rather than simply without disease</a:t>
            </a:r>
            <a:br>
              <a:rPr lang="en" altLang="ja-JP" dirty="0"/>
            </a:br>
            <a:r>
              <a:rPr kumimoji="1" lang="en" altLang="ja-JP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recognize independent life for a lifetime improve quality of life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584A-5B58-FA40-8F4C-DBECDB9E1F7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63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ja-JP" dirty="0"/>
              <a:t>The goal of rehabilitation is to improve the patient's quality of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Quality of life is closely related to the patient's independent life.</a:t>
            </a:r>
          </a:p>
          <a:p>
            <a:r>
              <a:rPr kumimoji="1" lang="en" altLang="ja-JP" dirty="0"/>
              <a:t>Rehabilitation helps us to live independently</a:t>
            </a:r>
            <a:r>
              <a:rPr kumimoji="1" lang="en-US" altLang="ja-JP" dirty="0"/>
              <a:t>.</a:t>
            </a:r>
          </a:p>
          <a:p>
            <a:endParaRPr kumimoji="1" lang="en-US" altLang="ja-JP" dirty="0"/>
          </a:p>
          <a:p>
            <a:r>
              <a:rPr kumimoji="1" lang="en" altLang="ja-JP" dirty="0"/>
              <a:t>The profession that specializes in rehabilitation is physical therapists.</a:t>
            </a:r>
          </a:p>
          <a:p>
            <a:r>
              <a:rPr kumimoji="1" lang="en" altLang="ja-JP" dirty="0"/>
              <a:t>Their approach is</a:t>
            </a:r>
            <a:r>
              <a:rPr kumimoji="1" lang="en-US" altLang="ja-JP" dirty="0"/>
              <a:t> to improves patient’s disability in basic movement.</a:t>
            </a:r>
          </a:p>
          <a:p>
            <a:r>
              <a:rPr kumimoji="1" lang="en-US" altLang="ja-JP" dirty="0"/>
              <a:t>basic movement is, for example, get up, walk, turn over, etc.</a:t>
            </a:r>
          </a:p>
          <a:p>
            <a:endParaRPr kumimoji="1" lang="en-US" altLang="ja-JP" dirty="0"/>
          </a:p>
          <a:p>
            <a:r>
              <a:rPr kumimoji="1" lang="en" altLang="ja-JP" dirty="0"/>
              <a:t>In addition to improving the basic operation, PT maintain patient’ health and prevent deterioration.</a:t>
            </a:r>
          </a:p>
          <a:p>
            <a:endParaRPr kumimoji="1" lang="en" altLang="ja-JP" dirty="0"/>
          </a:p>
          <a:p>
            <a:r>
              <a:rPr kumimoji="1" lang="en" altLang="ja-JP" dirty="0"/>
              <a:t>PT have an important role in an aging society.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584A-5B58-FA40-8F4C-DBECDB9E1F7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6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rehabilitation process. Rehabilitation is carried out in four main steps.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First, PT collect information of patient from medical report and inquiry and examination.</a:t>
            </a:r>
          </a:p>
          <a:p>
            <a:r>
              <a:rPr kumimoji="1" lang="en-US" altLang="ja-JP" dirty="0"/>
              <a:t>Next step is called “clinical reasoning”. In this step, PT interpret the information collected. It's complex, ambiguous, and individual.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In the planning rehabilitation, the patient's goal setting and training items are determined.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And In the rehabilitation implementation, PT implement rehabilitation for patient.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" altLang="ja-JP" dirty="0"/>
              <a:t>In addition, PT reassessment the rehabilitation progress step by step.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584A-5B58-FA40-8F4C-DBECDB9E1F7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500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ja-JP" dirty="0"/>
              <a:t>In this study, we focus on clinical reasoning.</a:t>
            </a:r>
          </a:p>
          <a:p>
            <a:r>
              <a:rPr kumimoji="1" lang="en" altLang="ja-JP" dirty="0"/>
              <a:t>This is because the complexity of clinical reasoning poses a major problem for PT.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584A-5B58-FA40-8F4C-DBECDB9E1F7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144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Why clinical reasoning so complexity?</a:t>
            </a:r>
          </a:p>
          <a:p>
            <a:endParaRPr kumimoji="1" lang="en-US" altLang="ja-JP" dirty="0"/>
          </a:p>
          <a:p>
            <a:r>
              <a:rPr kumimoji="1" lang="en" altLang="ja-JP" dirty="0"/>
              <a:t>One factor is the diversity of patients' backgrounds.</a:t>
            </a:r>
          </a:p>
          <a:p>
            <a:r>
              <a:rPr kumimoji="1" lang="en" altLang="ja-JP" dirty="0"/>
              <a:t>The patient's background includes physical and social problems, which interact with each other.</a:t>
            </a:r>
          </a:p>
          <a:p>
            <a:endParaRPr kumimoji="1" lang="en" altLang="ja-JP" dirty="0"/>
          </a:p>
          <a:p>
            <a:r>
              <a:rPr kumimoji="1" lang="en" altLang="ja-JP" dirty="0"/>
              <a:t>The other factor is that clinical reasoning is not systematization.</a:t>
            </a:r>
          </a:p>
          <a:p>
            <a:r>
              <a:rPr kumimoji="1" lang="en" altLang="ja-JP" dirty="0"/>
              <a:t>In this field, knowledge is treated “empirically” and not centralized.</a:t>
            </a:r>
          </a:p>
          <a:p>
            <a:endParaRPr kumimoji="1" lang="en" altLang="ja-JP" dirty="0"/>
          </a:p>
          <a:p>
            <a:r>
              <a:rPr kumimoji="1" lang="en" altLang="ja-JP" dirty="0"/>
              <a:t>Due to these factors, clinical reasoning is complex, and as a result,</a:t>
            </a:r>
            <a:r>
              <a:rPr kumimoji="1" lang="en-US" altLang="ja-JP" dirty="0"/>
              <a:t> instruction differs each institution and hospital. This is problem.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584A-5B58-FA40-8F4C-DBECDB9E1F7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098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The most effective method of PT’s education is to experience clinical reasoning complexity in clinical settings.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On the other hand, PT students cannot experience this complexity in school.</a:t>
            </a:r>
          </a:p>
          <a:p>
            <a:r>
              <a:rPr kumimoji="1" lang="en-US" altLang="ja-JP" dirty="0"/>
              <a:t>As a result, Almost of novice PT confused by the difference between the school and clinical settings</a:t>
            </a:r>
          </a:p>
          <a:p>
            <a:r>
              <a:rPr kumimoji="1" lang="en-US" altLang="ja-JP" dirty="0"/>
              <a:t>Moreover, instructors are unaware of effective educational methods</a:t>
            </a: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dirty="0">
                <a:solidFill>
                  <a:srgbClr val="C00000"/>
                </a:solidFill>
              </a:rPr>
              <a:t>Education done empirically is educational challenging f</a:t>
            </a:r>
            <a:r>
              <a:rPr lang="en-US" altLang="ja-JP" sz="1200" b="0" dirty="0">
                <a:solidFill>
                  <a:srgbClr val="C00000"/>
                </a:solidFill>
              </a:rPr>
              <a:t>or both of novice PT and instructor,</a:t>
            </a:r>
          </a:p>
          <a:p>
            <a:endParaRPr kumimoji="1" lang="ja-JP" altLang="en-US" sz="1200" b="1">
              <a:solidFill>
                <a:srgbClr val="C00000"/>
              </a:solidFill>
            </a:endParaRP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584A-5B58-FA40-8F4C-DBECDB9E1F7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899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ja-JP" dirty="0"/>
              <a:t>A previous study, by </a:t>
            </a:r>
            <a:r>
              <a:rPr kumimoji="1" lang="en" altLang="ja-JP" dirty="0" err="1"/>
              <a:t>Luiciana</a:t>
            </a:r>
            <a:r>
              <a:rPr kumimoji="1" lang="en" altLang="ja-JP" dirty="0"/>
              <a:t>, systematized knowledge of physiotherapy using Ontology, and support physiotherapy student learning.</a:t>
            </a:r>
          </a:p>
          <a:p>
            <a:endParaRPr kumimoji="1" lang="en" altLang="ja-JP" dirty="0"/>
          </a:p>
          <a:p>
            <a:r>
              <a:rPr kumimoji="1" lang="en" altLang="ja-JP" dirty="0"/>
              <a:t>Ontology is method of describing human knowledge in terms of concepts and relationships between concepts.</a:t>
            </a:r>
          </a:p>
          <a:p>
            <a:endParaRPr kumimoji="1" lang="en" altLang="ja-JP" dirty="0"/>
          </a:p>
          <a:p>
            <a:r>
              <a:rPr kumimoji="1" lang="en-US" altLang="ja-JP" dirty="0"/>
              <a:t>But they couldn’t get consensus with clinical settings.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584A-5B58-FA40-8F4C-DBECDB9E1F7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278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ja-JP" dirty="0"/>
              <a:t>Indicates the needs of novice PT and their instructor in physical therapy education</a:t>
            </a:r>
          </a:p>
          <a:p>
            <a:endParaRPr kumimoji="1" lang="en" altLang="ja-JP" dirty="0"/>
          </a:p>
          <a:p>
            <a:r>
              <a:rPr kumimoji="1" lang="en" altLang="ja-JP" dirty="0"/>
              <a:t>Needs of novice PT is to clarify instructor’s claim and their criteria.</a:t>
            </a:r>
          </a:p>
          <a:p>
            <a:r>
              <a:rPr kumimoji="1" lang="en" altLang="ja-JP" dirty="0"/>
              <a:t>And needs of instructor is to explain their thought process in an understandable way for novice PT.</a:t>
            </a:r>
          </a:p>
          <a:p>
            <a:endParaRPr kumimoji="1" lang="en" altLang="ja-JP" dirty="0"/>
          </a:p>
          <a:p>
            <a:r>
              <a:rPr kumimoji="1" lang="en-US" altLang="ja-JP" sz="1200" b="0" dirty="0"/>
              <a:t>This study introduces </a:t>
            </a:r>
            <a:r>
              <a:rPr kumimoji="1" lang="en-US" altLang="ja-JP" sz="1200" b="0" dirty="0">
                <a:solidFill>
                  <a:srgbClr val="FF0000"/>
                </a:solidFill>
              </a:rPr>
              <a:t>thinking model </a:t>
            </a:r>
            <a:r>
              <a:rPr kumimoji="1" lang="en-US" altLang="ja-JP" sz="1200" b="0" dirty="0"/>
              <a:t>to clinical reasoning, </a:t>
            </a:r>
            <a:r>
              <a:rPr lang="en-US" altLang="ja-JP" sz="1200" b="0" dirty="0"/>
              <a:t>t</a:t>
            </a:r>
            <a:r>
              <a:rPr kumimoji="1" lang="en-US" altLang="ja-JP" sz="1200" b="0" dirty="0"/>
              <a:t>o make their interaction </a:t>
            </a:r>
            <a:r>
              <a:rPr kumimoji="1" lang="en-US" altLang="ja-JP" sz="1200" b="0" u="none" dirty="0"/>
              <a:t>explainable and understandable.</a:t>
            </a:r>
            <a:endParaRPr kumimoji="1" lang="ja-JP" altLang="en-US" sz="1200" b="0" u="none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5584A-5B58-FA40-8F4C-DBECDB9E1F7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11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1A4BF4-8C58-4542-9B27-CE5CE1F1F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E978312-F111-504F-AA69-7EF0AFA74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F3AD9CC-E9DC-254D-B7A2-34A3047D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DF8CE2-68EE-0D47-906E-D38C8226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5C6ED5-3570-3C43-9ACA-27EEFBF1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63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FEF688-C617-3D4B-8E1D-3626A148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2C4E378-E111-BB43-B0C1-DA8CE3231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BE7872-19AB-EE47-A557-5DF824A3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90AB3C-7828-D24E-8155-08D014F7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455858-FDB6-3B44-963E-D94C77FB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8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BC29A75-90F1-C54D-9071-383DC7152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FD72757-461D-A44C-96BB-94EAAF451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E79D53-53E0-DC40-AFD1-B43B75B0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69AF0B-B6E9-BC42-8301-7C02B936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D230B5-840D-914F-8848-6AEFAB496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6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ED9F63-3AC4-DA42-A593-129569D0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208F48-0E67-C241-8E21-B8F97963D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2D6E2C-97E4-484C-8340-61B1DCC80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A16D06-C7AA-474E-B6A6-B17AFE352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B38ECB-0B5D-3E43-9AC9-7F80BC86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5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F31161-5291-254A-AB0E-37180882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75EC22D-522A-B446-A8E6-3CE6926BC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9D3BC8-4970-2B4B-8273-EC2CA7CF2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B20AA1-F579-AB40-AB35-606FDF093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871D77-FC13-D54B-93BA-C50904BF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9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336B93-A1F5-B146-92AA-FB81DE1BD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959378-2AEC-6C49-8CD5-B6886D666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405805-ACE6-F448-8EEB-B83CD43C3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0F4410D-58D7-2746-9EEE-4109C5AF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BE5FE32-A3C4-7A4E-804D-BDBDFB51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65C4BB-C944-DB44-BAE1-F561BDED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5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9F5D9E-9002-944E-BFD4-A8F455E50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CBCBA34-D25E-8B43-A362-69CD1F1CF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9129C91-B1C8-4647-A6DD-249C24BD5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063CBE8-D18A-A647-A6F2-6AAAC639F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E188F36-C066-2849-A204-BADE18860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A5B329-F428-9E47-A385-3B8EC472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6/3/20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71B4781-16AE-FC44-B086-65AF4BBF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3AD625F-4A2E-2642-9FB2-ABA1EF74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6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D96093-3691-4C47-9631-E1A943C4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6809022-A6B9-F242-B7E2-40F05282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6/3/20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6245C7-347F-C242-8A81-B8730BED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A2E8330-A8DA-5B43-A977-BDCD5E192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9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E6276CE-2B4F-EC42-B340-56F1975A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6/3/20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8F93B4C-D61D-894C-810E-9DF30AC5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294BF9-B8E3-2548-99EB-DA0C925B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0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100701-097B-CE4C-B6DF-F2634637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E19CE4-1FCD-AE40-88CA-FC5E5B5CD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CF192D9-63B5-B44D-94A9-01C713ECC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D90F9B-F112-B643-B76D-51333294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C7C1F9-7935-344D-8BB6-E97E2185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A2A67B-0C11-5C4E-AF6B-803B0371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D290D-48FA-F44A-8711-93FF2A8FE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ACDEB90-0B2A-DA4C-9145-138ACCE78B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E32D2B5-FB86-4E4F-9E77-C950FD6A3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884147-1F87-084C-BF30-D34E2E2F2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06556AC-6C44-A349-9059-09DC888F6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5B1E71-1482-E945-B9F6-E9711D7E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0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15D9D70-28F6-AB4E-B43D-05DE2807E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12FB3B-9975-8C4C-B1D9-84D325A90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281356-9612-5E4F-BF97-CE451341B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21FEA9-B8CA-AF41-BF6B-CA91D9145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1A0FBD-4C08-5944-9731-92151F3BC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0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694A49-CC85-FE4E-AE23-91C0FBAC8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390"/>
            <a:ext cx="9144000" cy="2418279"/>
          </a:xfrm>
        </p:spPr>
        <p:txBody>
          <a:bodyPr>
            <a:normAutofit/>
          </a:bodyPr>
          <a:lstStyle/>
          <a:p>
            <a:r>
              <a:rPr lang="en" altLang="ja-JP" sz="3200" dirty="0"/>
              <a:t>Designing an Educational Method Using a Model of Clinical Reasoning to Support Novice Physical Therapists Learning</a:t>
            </a:r>
            <a:endParaRPr kumimoji="1" lang="ja-JP" altLang="en-US" sz="320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4F4E4A5-5645-DF41-A90F-161F6C5D4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7368"/>
            <a:ext cx="9144000" cy="1655762"/>
          </a:xfrm>
        </p:spPr>
        <p:txBody>
          <a:bodyPr>
            <a:normAutofit/>
          </a:bodyPr>
          <a:lstStyle/>
          <a:p>
            <a:r>
              <a: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Kansai University Faculty of Informatics</a:t>
            </a:r>
          </a:p>
          <a:p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Graduate School of Informatics, Kansai University</a:t>
            </a:r>
          </a:p>
          <a:p>
            <a:r>
              <a:rPr kumimoji="1"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Aino University</a:t>
            </a:r>
            <a:endParaRPr kumimoji="1" lang="ja-JP" altLang="en-US" sz="2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D7EA4200-0667-1641-9A7B-F1B5C8E5EA7F}"/>
              </a:ext>
            </a:extLst>
          </p:cNvPr>
          <p:cNvSpPr txBox="1">
            <a:spLocks/>
          </p:cNvSpPr>
          <p:nvPr/>
        </p:nvSpPr>
        <p:spPr>
          <a:xfrm>
            <a:off x="1524000" y="4963005"/>
            <a:ext cx="9144000" cy="56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/>
              <a:t>Masato Miyamoto, </a:t>
            </a:r>
            <a:r>
              <a:rPr lang="en-US" altLang="ja-JP" sz="2000" dirty="0" err="1"/>
              <a:t>Mitsunori</a:t>
            </a:r>
            <a:r>
              <a:rPr lang="en-US" altLang="ja-JP" sz="2000" dirty="0"/>
              <a:t> Matsushita, </a:t>
            </a:r>
            <a:r>
              <a:rPr lang="en-US" altLang="ja-JP" sz="2000" dirty="0" err="1"/>
              <a:t>Hirohumi</a:t>
            </a:r>
            <a:r>
              <a:rPr lang="en-US" altLang="ja-JP" sz="2000" dirty="0"/>
              <a:t> Hori</a:t>
            </a:r>
            <a:endParaRPr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238416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79C625-ABBB-FB49-B26C-12029BCB3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1023843"/>
            <a:ext cx="10515600" cy="4351338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 thinking model that visualizes the logical structures used for argument and reasoning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C666AABD-F623-D445-9EA6-59DC4F9ECDD8}"/>
              </a:ext>
            </a:extLst>
          </p:cNvPr>
          <p:cNvSpPr txBox="1">
            <a:spLocks/>
          </p:cNvSpPr>
          <p:nvPr/>
        </p:nvSpPr>
        <p:spPr>
          <a:xfrm>
            <a:off x="355599" y="11119"/>
            <a:ext cx="11971215" cy="1360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We used Toulmin as a thinking model</a:t>
            </a:r>
            <a:endParaRPr lang="ja-JP" altLang="en-US" sz="3600" b="1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6128477-9883-DA42-ADA8-D0D3B38C7986}"/>
              </a:ext>
            </a:extLst>
          </p:cNvPr>
          <p:cNvSpPr/>
          <p:nvPr/>
        </p:nvSpPr>
        <p:spPr>
          <a:xfrm>
            <a:off x="1739222" y="2710989"/>
            <a:ext cx="2298161" cy="117844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F47C965-B69A-DD4E-B253-693ED5EE6752}"/>
              </a:ext>
            </a:extLst>
          </p:cNvPr>
          <p:cNvSpPr/>
          <p:nvPr/>
        </p:nvSpPr>
        <p:spPr>
          <a:xfrm>
            <a:off x="7547594" y="2710989"/>
            <a:ext cx="2275476" cy="117844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82AD3D0-1A2B-7F4C-80CF-4A1E72FABBE0}"/>
              </a:ext>
            </a:extLst>
          </p:cNvPr>
          <p:cNvSpPr/>
          <p:nvPr/>
        </p:nvSpPr>
        <p:spPr>
          <a:xfrm>
            <a:off x="1739222" y="4465762"/>
            <a:ext cx="2278665" cy="117844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下矢印 3">
            <a:extLst>
              <a:ext uri="{FF2B5EF4-FFF2-40B4-BE49-F238E27FC236}">
                <a16:creationId xmlns:a16="http://schemas.microsoft.com/office/drawing/2014/main" id="{2B7A0D10-1EE6-2E41-99EE-15591CC956FE}"/>
              </a:ext>
            </a:extLst>
          </p:cNvPr>
          <p:cNvSpPr/>
          <p:nvPr/>
        </p:nvSpPr>
        <p:spPr>
          <a:xfrm rot="16200000">
            <a:off x="5618297" y="1499701"/>
            <a:ext cx="328400" cy="3530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>
            <a:extLst>
              <a:ext uri="{FF2B5EF4-FFF2-40B4-BE49-F238E27FC236}">
                <a16:creationId xmlns:a16="http://schemas.microsoft.com/office/drawing/2014/main" id="{B688529D-3C57-AF44-817F-1EFF3C81C4D0}"/>
              </a:ext>
            </a:extLst>
          </p:cNvPr>
          <p:cNvSpPr/>
          <p:nvPr/>
        </p:nvSpPr>
        <p:spPr>
          <a:xfrm rot="10800000">
            <a:off x="5561035" y="3345458"/>
            <a:ext cx="328400" cy="1120304"/>
          </a:xfrm>
          <a:prstGeom prst="downArrow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>
            <a:extLst>
              <a:ext uri="{FF2B5EF4-FFF2-40B4-BE49-F238E27FC236}">
                <a16:creationId xmlns:a16="http://schemas.microsoft.com/office/drawing/2014/main" id="{0EDB77ED-B551-1546-ABED-3D17DAFE5F01}"/>
              </a:ext>
            </a:extLst>
          </p:cNvPr>
          <p:cNvSpPr/>
          <p:nvPr/>
        </p:nvSpPr>
        <p:spPr>
          <a:xfrm rot="16200000">
            <a:off x="4137450" y="4770733"/>
            <a:ext cx="328400" cy="568502"/>
          </a:xfrm>
          <a:prstGeom prst="downArrow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93D08F-DFD9-9846-B5ED-55366E2AC2A0}"/>
              </a:ext>
            </a:extLst>
          </p:cNvPr>
          <p:cNvSpPr txBox="1"/>
          <p:nvPr/>
        </p:nvSpPr>
        <p:spPr>
          <a:xfrm>
            <a:off x="7547594" y="3080321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He needs penicillin 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treatment.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822841-0A0E-C14B-9FB3-540CCA553BAF}"/>
              </a:ext>
            </a:extLst>
          </p:cNvPr>
          <p:cNvSpPr txBox="1"/>
          <p:nvPr/>
        </p:nvSpPr>
        <p:spPr>
          <a:xfrm>
            <a:off x="8003895" y="2710989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kumimoji="1" lang="ja-JP" altLang="en-US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FA78B66-0B3B-9B4A-AEF1-BCB7EEC44921}"/>
              </a:ext>
            </a:extLst>
          </p:cNvPr>
          <p:cNvSpPr txBox="1"/>
          <p:nvPr/>
        </p:nvSpPr>
        <p:spPr>
          <a:xfrm>
            <a:off x="1798485" y="3159644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he has pneumonia.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E2B9A08-2D89-E847-A1F8-E4521ACD7049}"/>
              </a:ext>
            </a:extLst>
          </p:cNvPr>
          <p:cNvSpPr txBox="1"/>
          <p:nvPr/>
        </p:nvSpPr>
        <p:spPr>
          <a:xfrm>
            <a:off x="2371606" y="2710989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endParaRPr kumimoji="1" lang="ja-JP" altLang="en-US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1FF95AC-8A13-E447-B1FA-754AD117F726}"/>
              </a:ext>
            </a:extLst>
          </p:cNvPr>
          <p:cNvSpPr/>
          <p:nvPr/>
        </p:nvSpPr>
        <p:spPr>
          <a:xfrm>
            <a:off x="4585901" y="4465762"/>
            <a:ext cx="2278665" cy="117844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E6F0213-990E-1D49-8AA3-C6763C3A64BD}"/>
              </a:ext>
            </a:extLst>
          </p:cNvPr>
          <p:cNvSpPr txBox="1"/>
          <p:nvPr/>
        </p:nvSpPr>
        <p:spPr>
          <a:xfrm>
            <a:off x="4585901" y="4739079"/>
            <a:ext cx="2133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Penicillin treatment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is effective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for pneumonia.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02F0868-38BA-0A48-BF06-9F9AF7CA026D}"/>
              </a:ext>
            </a:extLst>
          </p:cNvPr>
          <p:cNvSpPr txBox="1"/>
          <p:nvPr/>
        </p:nvSpPr>
        <p:spPr>
          <a:xfrm>
            <a:off x="5193087" y="4474475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Warrant</a:t>
            </a:r>
            <a:endParaRPr kumimoji="1" lang="ja-JP" altLang="en-US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930C314-655C-0E4B-B782-438B60FEE907}"/>
              </a:ext>
            </a:extLst>
          </p:cNvPr>
          <p:cNvSpPr txBox="1"/>
          <p:nvPr/>
        </p:nvSpPr>
        <p:spPr>
          <a:xfrm>
            <a:off x="1722959" y="4739079"/>
            <a:ext cx="2245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Previous medical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studies have demo-</a:t>
            </a:r>
          </a:p>
          <a:p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nstrated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the efficacy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B936AB9-4EBA-BC43-BD4D-A8C6802BB6D7}"/>
              </a:ext>
            </a:extLst>
          </p:cNvPr>
          <p:cNvSpPr txBox="1"/>
          <p:nvPr/>
        </p:nvSpPr>
        <p:spPr>
          <a:xfrm>
            <a:off x="2330145" y="4474475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Backing</a:t>
            </a:r>
            <a:endParaRPr kumimoji="1" lang="ja-JP" altLang="en-US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F5E38BC-D826-8544-99E8-50B74E5FD5BE}"/>
              </a:ext>
            </a:extLst>
          </p:cNvPr>
          <p:cNvSpPr txBox="1"/>
          <p:nvPr/>
        </p:nvSpPr>
        <p:spPr>
          <a:xfrm>
            <a:off x="3133228" y="5969220"/>
            <a:ext cx="519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Medical reasoning based on </a:t>
            </a:r>
            <a:r>
              <a:rPr lang="en-US" altLang="ja-JP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toulmin</a:t>
            </a:r>
            <a:r>
              <a:rPr lang="en-US" altLang="ja-JP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  <a:endParaRPr kumimoji="1" lang="ja-JP" altLang="en-US" i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0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62E3ED-9F04-5944-BD5F-BF4BA524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Our proposal: clinical reasoning model</a:t>
            </a:r>
            <a:endParaRPr kumimoji="1" lang="ja-JP" altLang="en-US" b="1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D52896C-AB44-0243-B654-6A286A42E4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433" y="1785268"/>
            <a:ext cx="6918720" cy="366808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CF68BD-D314-3B4D-ACFE-861427AFB466}"/>
              </a:ext>
            </a:extLst>
          </p:cNvPr>
          <p:cNvSpPr txBox="1"/>
          <p:nvPr/>
        </p:nvSpPr>
        <p:spPr>
          <a:xfrm>
            <a:off x="844778" y="5881520"/>
            <a:ext cx="10168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C00000"/>
                </a:solidFill>
              </a:rPr>
              <a:t>→</a:t>
            </a:r>
            <a:r>
              <a:rPr kumimoji="1" lang="en-US" altLang="ja-JP" sz="2800" dirty="0">
                <a:solidFill>
                  <a:srgbClr val="C00000"/>
                </a:solidFill>
              </a:rPr>
              <a:t>Based on this, design an educational system for novice PT</a:t>
            </a:r>
            <a:endParaRPr kumimoji="1" lang="ja-JP" altLang="en-US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70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8335CD-5431-9643-B70E-A72009C5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79" y="365125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Educational system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4E2193-F078-0247-A9E6-7E77B8D7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279" y="1657773"/>
            <a:ext cx="10515600" cy="4351338"/>
          </a:xfrm>
        </p:spPr>
        <p:txBody>
          <a:bodyPr/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System interface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User select items</a:t>
            </a: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from select area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by checkbox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Items is reflected in </a:t>
            </a: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model area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図 3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B0DF2338-5AFD-2842-8096-6FBEADCC56A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57" y="2141537"/>
            <a:ext cx="7480443" cy="435133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7116C4-B7E8-2F46-A82A-5CAE1049C157}"/>
              </a:ext>
            </a:extLst>
          </p:cNvPr>
          <p:cNvSpPr txBox="1"/>
          <p:nvPr/>
        </p:nvSpPr>
        <p:spPr>
          <a:xfrm>
            <a:off x="5798127" y="180627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Model area</a:t>
            </a:r>
            <a:endParaRPr kumimoji="1" lang="ja-JP" altLang="en-US" b="1" i="1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696E67-99A5-3C47-96FC-3A02E0FBF407}"/>
              </a:ext>
            </a:extLst>
          </p:cNvPr>
          <p:cNvSpPr txBox="1"/>
          <p:nvPr/>
        </p:nvSpPr>
        <p:spPr>
          <a:xfrm>
            <a:off x="9632373" y="180627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Select area</a:t>
            </a:r>
            <a:endParaRPr kumimoji="1" lang="ja-JP" altLang="en-US" b="1" i="1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92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8AD073-6E93-194C-9B8A-20B73E65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10515600" cy="1325563"/>
          </a:xfrm>
        </p:spPr>
        <p:txBody>
          <a:bodyPr/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Educational system: interaction flow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3D1095-9F5A-AD40-91E7-76C67D883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264049"/>
            <a:ext cx="11391900" cy="1501469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Web application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that learner construct clinical reasoning and get </a:t>
            </a: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(the model </a:t>
            </a:r>
            <a:r>
              <a:rPr lang="en-US" altLang="ja-JP" dirty="0" err="1">
                <a:latin typeface="Arial" panose="020B0604020202020204" pitchFamily="34" charset="0"/>
                <a:cs typeface="Arial" panose="020B0604020202020204" pitchFamily="34" charset="0"/>
              </a:rPr>
              <a:t>inputed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by instructor)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8BC8096-2757-6946-9BF6-D34379490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" y="4008723"/>
            <a:ext cx="1533106" cy="1957387"/>
          </a:xfrm>
          <a:prstGeom prst="rect">
            <a:avLst/>
          </a:prstGeom>
        </p:spPr>
      </p:pic>
      <p:sp>
        <p:nvSpPr>
          <p:cNvPr id="6" name="右矢印 5">
            <a:extLst>
              <a:ext uri="{FF2B5EF4-FFF2-40B4-BE49-F238E27FC236}">
                <a16:creationId xmlns:a16="http://schemas.microsoft.com/office/drawing/2014/main" id="{DF66C9FB-2ACC-6E4E-8D34-71F81AF7F9B0}"/>
              </a:ext>
            </a:extLst>
          </p:cNvPr>
          <p:cNvSpPr/>
          <p:nvPr/>
        </p:nvSpPr>
        <p:spPr>
          <a:xfrm>
            <a:off x="2757129" y="4744068"/>
            <a:ext cx="1020683" cy="5067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0E39B47-D1CC-AB4F-A5FA-A944081EBFBF}"/>
              </a:ext>
            </a:extLst>
          </p:cNvPr>
          <p:cNvSpPr txBox="1"/>
          <p:nvPr/>
        </p:nvSpPr>
        <p:spPr>
          <a:xfrm>
            <a:off x="4781130" y="4797401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>
                <a:latin typeface="Arial" panose="020B0604020202020204" pitchFamily="34" charset="0"/>
                <a:cs typeface="Arial" panose="020B0604020202020204" pitchFamily="34" charset="0"/>
              </a:rPr>
              <a:t>proposal system</a:t>
            </a:r>
            <a:endParaRPr kumimoji="1" lang="ja-JP" altLang="en-US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52AFB1-B3D7-CD4D-934E-2B31A98B1BB4}"/>
              </a:ext>
            </a:extLst>
          </p:cNvPr>
          <p:cNvSpPr txBox="1"/>
          <p:nvPr/>
        </p:nvSpPr>
        <p:spPr>
          <a:xfrm>
            <a:off x="1475152" y="3829967"/>
            <a:ext cx="3584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he setting &amp; the model</a:t>
            </a:r>
            <a:endParaRPr kumimoji="1" lang="ja-JP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77F120C-A55B-EF43-8E09-FF0D9FA44DEB}"/>
              </a:ext>
            </a:extLst>
          </p:cNvPr>
          <p:cNvSpPr txBox="1"/>
          <p:nvPr/>
        </p:nvSpPr>
        <p:spPr>
          <a:xfrm>
            <a:off x="453309" y="579987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Instructor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右矢印 9">
            <a:extLst>
              <a:ext uri="{FF2B5EF4-FFF2-40B4-BE49-F238E27FC236}">
                <a16:creationId xmlns:a16="http://schemas.microsoft.com/office/drawing/2014/main" id="{DACA79A7-0D98-C145-AFC4-D6AA259301BD}"/>
              </a:ext>
            </a:extLst>
          </p:cNvPr>
          <p:cNvSpPr/>
          <p:nvPr/>
        </p:nvSpPr>
        <p:spPr>
          <a:xfrm rot="10800000">
            <a:off x="7835009" y="4655936"/>
            <a:ext cx="1020683" cy="5067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DD7729D-4D66-FF4B-B8E7-37FCA8913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6854" y="4184210"/>
            <a:ext cx="1280102" cy="143307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C26178-C8FB-6346-9EBE-6C2BD5660385}"/>
              </a:ext>
            </a:extLst>
          </p:cNvPr>
          <p:cNvSpPr txBox="1"/>
          <p:nvPr/>
        </p:nvSpPr>
        <p:spPr>
          <a:xfrm>
            <a:off x="10091072" y="5799876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Learner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E21AE06F-4751-EB47-B5BB-9D3289CA7D32}"/>
              </a:ext>
            </a:extLst>
          </p:cNvPr>
          <p:cNvSpPr/>
          <p:nvPr/>
        </p:nvSpPr>
        <p:spPr>
          <a:xfrm>
            <a:off x="7873109" y="5110504"/>
            <a:ext cx="1020683" cy="50677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B00664F-628D-F740-8783-CE062A638E77}"/>
              </a:ext>
            </a:extLst>
          </p:cNvPr>
          <p:cNvSpPr txBox="1"/>
          <p:nvPr/>
        </p:nvSpPr>
        <p:spPr>
          <a:xfrm>
            <a:off x="7068026" y="3862080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reate the model</a:t>
            </a:r>
            <a:endParaRPr kumimoji="1" lang="ja-JP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696CEF7-6180-1B41-978A-49CFDE2490C2}"/>
              </a:ext>
            </a:extLst>
          </p:cNvPr>
          <p:cNvSpPr txBox="1"/>
          <p:nvPr/>
        </p:nvSpPr>
        <p:spPr>
          <a:xfrm>
            <a:off x="7585366" y="5790142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kumimoji="1" lang="ja-JP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03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14FD73-1D63-9A4B-882A-92C3F401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4FFE77-EA15-4D42-87D2-20C951F4C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Evaluate educational system usability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Seven physiotherapists(2–6 years of experience)</a:t>
            </a:r>
            <a:r>
              <a:rPr lang="ja-JP" altLang="ja-JP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(1)Participants access web application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(2)System present simulated patient data to participants</a:t>
            </a:r>
            <a:r>
              <a:rPr lang="ja-JP" altLang="ja-JP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(3)Participants construct clinical reasoning model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(4)Participants </a:t>
            </a: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answered usability questionnaire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5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81786A77-C8C3-5840-9B26-EF68D7970ABB}"/>
              </a:ext>
            </a:extLst>
          </p:cNvPr>
          <p:cNvSpPr txBox="1">
            <a:spLocks/>
          </p:cNvSpPr>
          <p:nvPr/>
        </p:nvSpPr>
        <p:spPr>
          <a:xfrm>
            <a:off x="280987" y="1765021"/>
            <a:ext cx="6467054" cy="31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Usability evaluation</a:t>
            </a:r>
          </a:p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Users can easily create a clinical</a:t>
            </a:r>
          </a:p>
          <a:p>
            <a:pPr marL="457200" lvl="1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reasoning model</a:t>
            </a:r>
            <a:r>
              <a:rPr lang="ja-JP" altLang="ja-JP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on the system</a:t>
            </a:r>
          </a:p>
          <a:p>
            <a:pPr marL="457200" lvl="1" indent="0">
              <a:buNone/>
            </a:pP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feedback by the system</a:t>
            </a:r>
          </a:p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 was useful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1BAB29E-7D1E-FE45-BA41-EA49152B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7" y="0"/>
            <a:ext cx="10515600" cy="1325563"/>
          </a:xfrm>
        </p:spPr>
        <p:txBody>
          <a:bodyPr/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8C36189-4F6E-A14B-A7D0-C34C23D63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0920"/>
          <a:stretch/>
        </p:blipFill>
        <p:spPr>
          <a:xfrm>
            <a:off x="4795342" y="118960"/>
            <a:ext cx="7137528" cy="2798351"/>
          </a:xfrm>
        </p:spPr>
      </p:pic>
      <p:pic>
        <p:nvPicPr>
          <p:cNvPr id="7" name="コンテンツ プレースホルダー 4">
            <a:extLst>
              <a:ext uri="{FF2B5EF4-FFF2-40B4-BE49-F238E27FC236}">
                <a16:creationId xmlns:a16="http://schemas.microsoft.com/office/drawing/2014/main" id="{20C3DFC9-BBA6-374E-A3EE-ED8F6453F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016" b="97"/>
          <a:stretch/>
        </p:blipFill>
        <p:spPr>
          <a:xfrm>
            <a:off x="5335413" y="2917312"/>
            <a:ext cx="6121312" cy="36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27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81786A77-C8C3-5840-9B26-EF68D7970ABB}"/>
              </a:ext>
            </a:extLst>
          </p:cNvPr>
          <p:cNvSpPr txBox="1">
            <a:spLocks/>
          </p:cNvSpPr>
          <p:nvPr/>
        </p:nvSpPr>
        <p:spPr>
          <a:xfrm>
            <a:off x="280987" y="1765021"/>
            <a:ext cx="6467054" cy="31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Usability evaluation</a:t>
            </a:r>
          </a:p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Users can easily create a clinical</a:t>
            </a:r>
          </a:p>
          <a:p>
            <a:pPr marL="457200" lvl="1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reasoning model</a:t>
            </a:r>
            <a:r>
              <a:rPr lang="ja-JP" altLang="ja-JP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on the system</a:t>
            </a:r>
          </a:p>
          <a:p>
            <a:pPr marL="457200" lvl="1" indent="0">
              <a:buNone/>
            </a:pP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feedback by the system</a:t>
            </a:r>
          </a:p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 was useful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1BAB29E-7D1E-FE45-BA41-EA49152B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7" y="0"/>
            <a:ext cx="10515600" cy="1325563"/>
          </a:xfrm>
        </p:spPr>
        <p:txBody>
          <a:bodyPr/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8C36189-4F6E-A14B-A7D0-C34C23D63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0920"/>
          <a:stretch/>
        </p:blipFill>
        <p:spPr>
          <a:xfrm>
            <a:off x="4795342" y="118960"/>
            <a:ext cx="7137528" cy="2798351"/>
          </a:xfrm>
        </p:spPr>
      </p:pic>
      <p:pic>
        <p:nvPicPr>
          <p:cNvPr id="7" name="コンテンツ プレースホルダー 4">
            <a:extLst>
              <a:ext uri="{FF2B5EF4-FFF2-40B4-BE49-F238E27FC236}">
                <a16:creationId xmlns:a16="http://schemas.microsoft.com/office/drawing/2014/main" id="{20C3DFC9-BBA6-374E-A3EE-ED8F6453F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016" b="97"/>
          <a:stretch/>
        </p:blipFill>
        <p:spPr>
          <a:xfrm>
            <a:off x="5335413" y="2917312"/>
            <a:ext cx="6121312" cy="361623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E7AFF21-36F2-F649-AEAB-32CBBB8D83A4}"/>
              </a:ext>
            </a:extLst>
          </p:cNvPr>
          <p:cNvSpPr/>
          <p:nvPr/>
        </p:nvSpPr>
        <p:spPr>
          <a:xfrm>
            <a:off x="10189953" y="1436218"/>
            <a:ext cx="1005871" cy="4348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11373EE-68BE-434C-BEBE-0BF84BA5CBAF}"/>
              </a:ext>
            </a:extLst>
          </p:cNvPr>
          <p:cNvSpPr/>
          <p:nvPr/>
        </p:nvSpPr>
        <p:spPr>
          <a:xfrm>
            <a:off x="9500839" y="3300760"/>
            <a:ext cx="423746" cy="740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FA8D03E-75C0-1841-81E9-A45886EECBA9}"/>
              </a:ext>
            </a:extLst>
          </p:cNvPr>
          <p:cNvSpPr/>
          <p:nvPr/>
        </p:nvSpPr>
        <p:spPr>
          <a:xfrm>
            <a:off x="502024" y="2189591"/>
            <a:ext cx="4949652" cy="9211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8522ABB-BEB2-B34C-A66A-0B00A0CBFC59}"/>
              </a:ext>
            </a:extLst>
          </p:cNvPr>
          <p:cNvCxnSpPr>
            <a:cxnSpLocks/>
            <a:stCxn id="4" idx="1"/>
            <a:endCxn id="10" idx="3"/>
          </p:cNvCxnSpPr>
          <p:nvPr/>
        </p:nvCxnSpPr>
        <p:spPr>
          <a:xfrm flipH="1">
            <a:off x="5451676" y="1653667"/>
            <a:ext cx="4738277" cy="9965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2B83AE02-587A-4540-88E8-F91EAD378DA7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5451676" y="2642821"/>
            <a:ext cx="4049163" cy="1028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82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BAB29E-7D1E-FE45-BA41-EA49152B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7" y="0"/>
            <a:ext cx="10515600" cy="1325563"/>
          </a:xfrm>
        </p:spPr>
        <p:txBody>
          <a:bodyPr/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8C36189-4F6E-A14B-A7D0-C34C23D63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0920"/>
          <a:stretch/>
        </p:blipFill>
        <p:spPr>
          <a:xfrm>
            <a:off x="4795342" y="118960"/>
            <a:ext cx="7137528" cy="2798351"/>
          </a:xfr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496A277-8CEF-F043-A530-4F0D22A86208}"/>
              </a:ext>
            </a:extLst>
          </p:cNvPr>
          <p:cNvSpPr txBox="1">
            <a:spLocks/>
          </p:cNvSpPr>
          <p:nvPr/>
        </p:nvSpPr>
        <p:spPr>
          <a:xfrm>
            <a:off x="280987" y="1765021"/>
            <a:ext cx="6467054" cy="318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Usability evaluation</a:t>
            </a:r>
          </a:p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Users can easily create a clinical</a:t>
            </a:r>
          </a:p>
          <a:p>
            <a:pPr marL="457200" lvl="1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reasoning model</a:t>
            </a:r>
            <a:r>
              <a:rPr lang="ja-JP" altLang="ja-JP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on the system</a:t>
            </a:r>
          </a:p>
          <a:p>
            <a:pPr marL="457200" lvl="1" indent="0">
              <a:buNone/>
            </a:pP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feedback by the system</a:t>
            </a:r>
          </a:p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 was useful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コンテンツ プレースホルダー 4">
            <a:extLst>
              <a:ext uri="{FF2B5EF4-FFF2-40B4-BE49-F238E27FC236}">
                <a16:creationId xmlns:a16="http://schemas.microsoft.com/office/drawing/2014/main" id="{20C3DFC9-BBA6-374E-A3EE-ED8F6453F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016" b="97"/>
          <a:stretch/>
        </p:blipFill>
        <p:spPr>
          <a:xfrm>
            <a:off x="5335413" y="2917312"/>
            <a:ext cx="6121312" cy="3616238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E5D127B-B7EF-B647-8108-DC91FA6EDAA0}"/>
              </a:ext>
            </a:extLst>
          </p:cNvPr>
          <p:cNvSpPr/>
          <p:nvPr/>
        </p:nvSpPr>
        <p:spPr>
          <a:xfrm>
            <a:off x="9500839" y="4040231"/>
            <a:ext cx="423746" cy="740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ABA652B-95D0-6C46-975F-EC0C9BDCDE49}"/>
              </a:ext>
            </a:extLst>
          </p:cNvPr>
          <p:cNvSpPr/>
          <p:nvPr/>
        </p:nvSpPr>
        <p:spPr>
          <a:xfrm>
            <a:off x="526473" y="3429000"/>
            <a:ext cx="4268869" cy="10044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6889389-4FEE-7247-B846-BB08ACD9329B}"/>
              </a:ext>
            </a:extLst>
          </p:cNvPr>
          <p:cNvCxnSpPr>
            <a:stCxn id="15" idx="3"/>
            <a:endCxn id="13" idx="1"/>
          </p:cNvCxnSpPr>
          <p:nvPr/>
        </p:nvCxnSpPr>
        <p:spPr>
          <a:xfrm>
            <a:off x="4795342" y="3931228"/>
            <a:ext cx="4705497" cy="4792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93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BAB29E-7D1E-FE45-BA41-EA49152B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7" y="0"/>
            <a:ext cx="10515600" cy="1325563"/>
          </a:xfrm>
        </p:spPr>
        <p:txBody>
          <a:bodyPr/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496A277-8CEF-F043-A530-4F0D22A86208}"/>
              </a:ext>
            </a:extLst>
          </p:cNvPr>
          <p:cNvSpPr txBox="1">
            <a:spLocks/>
          </p:cNvSpPr>
          <p:nvPr/>
        </p:nvSpPr>
        <p:spPr>
          <a:xfrm>
            <a:off x="280986" y="1765020"/>
            <a:ext cx="9641947" cy="4940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usefulness of the clinical reasoning model</a:t>
            </a:r>
          </a:p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" altLang="ja-JP" sz="2400" dirty="0"/>
              <a:t> Users organized one’s thought using clinical reasoning model</a:t>
            </a:r>
          </a:p>
          <a:p>
            <a:pPr marL="0" indent="0">
              <a:buNone/>
            </a:pPr>
            <a:r>
              <a:rPr lang="en" altLang="ja-JP" sz="2400" dirty="0"/>
              <a:t>         →</a:t>
            </a:r>
            <a:r>
              <a:rPr lang="en-US" altLang="ja-JP" sz="2400" dirty="0"/>
              <a:t> by </a:t>
            </a:r>
            <a:r>
              <a:rPr lang="en" altLang="ja-JP" sz="2400" dirty="0"/>
              <a:t>user’s comment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Improvements in the system</a:t>
            </a:r>
          </a:p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ja-JP" altLang="en-US" sz="24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" altLang="ja-JP" sz="2400" dirty="0"/>
              <a:t> </a:t>
            </a:r>
            <a:r>
              <a:rPr lang="en-US" altLang="ja-JP" sz="2400" dirty="0"/>
              <a:t>The user interface could be improved further</a:t>
            </a:r>
            <a:endParaRPr lang="en" altLang="ja-JP" sz="2400" dirty="0"/>
          </a:p>
          <a:p>
            <a:pPr marL="0" indent="0">
              <a:buNone/>
            </a:pPr>
            <a:r>
              <a:rPr lang="en" altLang="ja-JP" sz="2400" dirty="0"/>
              <a:t>         →</a:t>
            </a:r>
            <a:r>
              <a:rPr lang="en-US" altLang="ja-JP" sz="2400" dirty="0"/>
              <a:t> by </a:t>
            </a:r>
            <a:r>
              <a:rPr lang="en" altLang="ja-JP" sz="2400" dirty="0"/>
              <a:t>usability questionnaire and users’ comment</a:t>
            </a:r>
            <a:endParaRPr lang="ja-JP" altLang="en-US" sz="2400"/>
          </a:p>
          <a:p>
            <a:pPr marL="0" indent="0">
              <a:buNone/>
            </a:pP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539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D61535-C041-4645-83FB-A5182845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59" y="365125"/>
            <a:ext cx="10515600" cy="1325563"/>
          </a:xfrm>
        </p:spPr>
        <p:txBody>
          <a:bodyPr/>
          <a:lstStyle/>
          <a:p>
            <a:r>
              <a:rPr lang="en-US" altLang="ja-JP" dirty="0"/>
              <a:t>S</a:t>
            </a:r>
            <a:r>
              <a:rPr kumimoji="1" lang="en-US" altLang="ja-JP" dirty="0"/>
              <a:t>ummary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73D708-944B-534E-B836-1A101C93D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059" y="1825625"/>
            <a:ext cx="11399875" cy="4351338"/>
          </a:xfrm>
        </p:spPr>
        <p:txBody>
          <a:bodyPr/>
          <a:lstStyle/>
          <a:p>
            <a:r>
              <a:rPr lang="en-US" altLang="ja-JP" b="1" dirty="0"/>
              <a:t>The purpose</a:t>
            </a:r>
          </a:p>
          <a:p>
            <a:pPr marL="0" indent="0">
              <a:buNone/>
            </a:pPr>
            <a:r>
              <a:rPr kumimoji="1" lang="en-US" altLang="ja-JP" dirty="0"/>
              <a:t>  </a:t>
            </a:r>
            <a:r>
              <a:rPr lang="en-US" altLang="ja-JP" dirty="0"/>
              <a:t>To systematize knowledge of clinical reasoning for PT education</a:t>
            </a:r>
            <a:endParaRPr lang="ja-JP" altLang="en-US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en-US" altLang="ja-JP" b="1" dirty="0"/>
              <a:t>The proposal</a:t>
            </a:r>
          </a:p>
          <a:p>
            <a:pPr marL="0" indent="0">
              <a:buNone/>
            </a:pPr>
            <a:r>
              <a:rPr lang="en-US" altLang="ja-JP" dirty="0"/>
              <a:t>  </a:t>
            </a:r>
            <a:r>
              <a:rPr lang="ja-JP" altLang="en-US"/>
              <a:t>・</a:t>
            </a:r>
            <a:r>
              <a:rPr lang="en-US" altLang="ja-JP" dirty="0"/>
              <a:t>Defining clinical reasoning model based on Toulmin model</a:t>
            </a:r>
          </a:p>
          <a:p>
            <a:pPr marL="0" indent="0">
              <a:buNone/>
            </a:pPr>
            <a:r>
              <a:rPr kumimoji="1" lang="en-US" altLang="ja-JP" dirty="0"/>
              <a:t>  </a:t>
            </a:r>
            <a:r>
              <a:rPr kumimoji="1" lang="ja-JP" altLang="en-US"/>
              <a:t>・</a:t>
            </a:r>
            <a:r>
              <a:rPr kumimoji="1" lang="en-US" altLang="ja-JP" dirty="0"/>
              <a:t>Designing educational system using the model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69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板, 食品, 切る, 木製 が含まれている画像&#10;&#10;自動的に生成された説明">
            <a:extLst>
              <a:ext uri="{FF2B5EF4-FFF2-40B4-BE49-F238E27FC236}">
                <a16:creationId xmlns:a16="http://schemas.microsoft.com/office/drawing/2014/main" id="{00D92732-CE21-A247-9973-07FC80333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913" y="946150"/>
            <a:ext cx="3018971" cy="205195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AFB94A8A-12F9-E04F-872A-1653C882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1119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ja-JP" sz="36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T</a:t>
            </a:r>
            <a:r>
              <a:rPr lang="en-US" altLang="ja-JP" sz="36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he Importance of Quality of Life(QOL)</a:t>
            </a:r>
            <a:endParaRPr kumimoji="1" lang="ja-JP" altLang="en-US" sz="3600" b="1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971634-86DD-B848-B140-3C9856908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03985"/>
            <a:ext cx="7251700" cy="4351338"/>
          </a:xfrm>
        </p:spPr>
        <p:txBody>
          <a:bodyPr/>
          <a:lstStyle/>
          <a:p>
            <a:r>
              <a:rPr lang="en-US" altLang="ja-JP" dirty="0"/>
              <a:t>Medical development have brought about lower mortality rates and longer lives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en-US" altLang="ja-JP" dirty="0"/>
              <a:t>More Elderly people are </a:t>
            </a:r>
            <a:r>
              <a:rPr lang="en-US" altLang="ja-JP" u="sng" dirty="0"/>
              <a:t>bedridden</a:t>
            </a:r>
            <a:r>
              <a:rPr lang="en-US" altLang="ja-JP" dirty="0"/>
              <a:t> and </a:t>
            </a:r>
            <a:r>
              <a:rPr lang="en-US" altLang="ja-JP" u="sng" dirty="0"/>
              <a:t>unable to live without nursing</a:t>
            </a:r>
          </a:p>
          <a:p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548B398-DDB6-7745-B22B-2137805CB01F}"/>
              </a:ext>
            </a:extLst>
          </p:cNvPr>
          <p:cNvSpPr txBox="1"/>
          <p:nvPr/>
        </p:nvSpPr>
        <p:spPr>
          <a:xfrm>
            <a:off x="355600" y="5042689"/>
            <a:ext cx="7375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>
                <a:solidFill>
                  <a:srgbClr val="C00000"/>
                </a:solidFill>
              </a:rPr>
              <a:t>Not simply without disease,</a:t>
            </a:r>
          </a:p>
          <a:p>
            <a:r>
              <a:rPr lang="en-US" altLang="ja-JP" sz="3600" b="1" dirty="0">
                <a:solidFill>
                  <a:srgbClr val="C00000"/>
                </a:solidFill>
              </a:rPr>
              <a:t>But realizing importance of QOL</a:t>
            </a:r>
            <a:endParaRPr kumimoji="1" lang="en-US" altLang="ja-JP" sz="3600" b="1" dirty="0">
              <a:solidFill>
                <a:srgbClr val="C00000"/>
              </a:solidFill>
            </a:endParaRPr>
          </a:p>
        </p:txBody>
      </p:sp>
      <p:sp>
        <p:nvSpPr>
          <p:cNvPr id="4" name="下矢印 3">
            <a:extLst>
              <a:ext uri="{FF2B5EF4-FFF2-40B4-BE49-F238E27FC236}">
                <a16:creationId xmlns:a16="http://schemas.microsoft.com/office/drawing/2014/main" id="{2C6EC1E2-0367-2D49-9948-A6E4B724C89A}"/>
              </a:ext>
            </a:extLst>
          </p:cNvPr>
          <p:cNvSpPr/>
          <p:nvPr/>
        </p:nvSpPr>
        <p:spPr>
          <a:xfrm>
            <a:off x="2781300" y="3658056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 descr="自転車, 屋内, 家具, 椅子 が含まれている画像&#10;&#10;自動的に生成された説明">
            <a:extLst>
              <a:ext uri="{FF2B5EF4-FFF2-40B4-BE49-F238E27FC236}">
                <a16:creationId xmlns:a16="http://schemas.microsoft.com/office/drawing/2014/main" id="{7433F6EA-FCA2-7F42-BF2D-6EB6BFAA8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140" y="2998107"/>
            <a:ext cx="2359178" cy="353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4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B94A8A-12F9-E04F-872A-1653C882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1119"/>
            <a:ext cx="11176000" cy="1325563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Arial" panose="020B0604020202020204" pitchFamily="34" charset="0"/>
                <a:cs typeface="Arial" panose="020B0604020202020204" pitchFamily="34" charset="0"/>
              </a:rPr>
              <a:t>Rehabilitation is the Key to Improves QOL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971634-86DD-B848-B140-3C9856908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103985"/>
            <a:ext cx="11480800" cy="1220115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QOL is closely related to the patient’s life without nursing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Rehabilitation enable patient to live without nursing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578758CD-6AE0-284F-B986-C42A7184AA82}"/>
              </a:ext>
            </a:extLst>
          </p:cNvPr>
          <p:cNvSpPr txBox="1">
            <a:spLocks/>
          </p:cNvSpPr>
          <p:nvPr/>
        </p:nvSpPr>
        <p:spPr>
          <a:xfrm>
            <a:off x="355600" y="2059276"/>
            <a:ext cx="11176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>
                <a:latin typeface="Arial" panose="020B0604020202020204" pitchFamily="34" charset="0"/>
                <a:cs typeface="Arial" panose="020B0604020202020204" pitchFamily="34" charset="0"/>
              </a:rPr>
              <a:t>Occupation that implement rehabilitation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9EC941B-E847-7248-BB30-E0309127DBFE}"/>
              </a:ext>
            </a:extLst>
          </p:cNvPr>
          <p:cNvSpPr txBox="1">
            <a:spLocks/>
          </p:cNvSpPr>
          <p:nvPr/>
        </p:nvSpPr>
        <p:spPr>
          <a:xfrm>
            <a:off x="355600" y="3186785"/>
            <a:ext cx="11480800" cy="2693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u="sng" dirty="0">
                <a:latin typeface="Arial" panose="020B0604020202020204" pitchFamily="34" charset="0"/>
                <a:cs typeface="Arial" panose="020B0604020202020204" pitchFamily="34" charset="0"/>
              </a:rPr>
              <a:t>Physical therapist(PT)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Improves patient’s disability in </a:t>
            </a:r>
            <a:r>
              <a:rPr lang="en-US" altLang="ja-JP" u="sng" dirty="0">
                <a:latin typeface="Arial" panose="020B0604020202020204" pitchFamily="34" charset="0"/>
                <a:cs typeface="Arial" panose="020B0604020202020204" pitchFamily="34" charset="0"/>
              </a:rPr>
              <a:t>basic movement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(get up, walk, turn over, etc.)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Maintains patient’s health and prevent deterioration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0193618-34CF-8947-9BFA-4A3DD830BDA6}"/>
              </a:ext>
            </a:extLst>
          </p:cNvPr>
          <p:cNvSpPr txBox="1"/>
          <p:nvPr/>
        </p:nvSpPr>
        <p:spPr>
          <a:xfrm>
            <a:off x="355600" y="5509820"/>
            <a:ext cx="10333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have an important role in an aging society</a:t>
            </a:r>
          </a:p>
          <a:p>
            <a:r>
              <a:rPr kumimoji="1" lang="en-US" altLang="ja-JP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→</a:t>
            </a:r>
            <a:r>
              <a:rPr kumimoji="1" lang="en-US" altLang="ja-JP" sz="3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of PT is important</a:t>
            </a:r>
          </a:p>
        </p:txBody>
      </p:sp>
    </p:spTree>
    <p:extLst>
      <p:ext uri="{BB962C8B-B14F-4D97-AF65-F5344CB8AC3E}">
        <p14:creationId xmlns:p14="http://schemas.microsoft.com/office/powerpoint/2010/main" val="275710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1443706-ACC3-5B44-A8DD-7A0B88FE90C7}"/>
              </a:ext>
            </a:extLst>
          </p:cNvPr>
          <p:cNvSpPr/>
          <p:nvPr/>
        </p:nvSpPr>
        <p:spPr>
          <a:xfrm rot="5400000">
            <a:off x="9847585" y="5617046"/>
            <a:ext cx="1194359" cy="4852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7235009-50A7-DB4B-AAA9-C6EF14722F9D}"/>
              </a:ext>
            </a:extLst>
          </p:cNvPr>
          <p:cNvSpPr/>
          <p:nvPr/>
        </p:nvSpPr>
        <p:spPr>
          <a:xfrm rot="5400000">
            <a:off x="5734504" y="-1530402"/>
            <a:ext cx="515154" cy="103077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9859A0F-E815-A243-8637-F11164B09611}"/>
              </a:ext>
            </a:extLst>
          </p:cNvPr>
          <p:cNvSpPr/>
          <p:nvPr/>
        </p:nvSpPr>
        <p:spPr>
          <a:xfrm>
            <a:off x="528034" y="1558197"/>
            <a:ext cx="2524259" cy="37957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DC90DF0-E87D-DB40-BDE5-2CAC22C4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3" y="232634"/>
            <a:ext cx="10515600" cy="1325563"/>
          </a:xfrm>
        </p:spPr>
        <p:txBody>
          <a:bodyPr/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Rehabilitation Process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3B08D3-1985-6749-A895-7D7C1AC48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3" y="1693134"/>
            <a:ext cx="2500648" cy="13255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marL="0" indent="0">
              <a:buNone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endParaRPr kumimoji="1"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971018F-5260-4A49-8CB9-C1FC40622240}"/>
              </a:ext>
            </a:extLst>
          </p:cNvPr>
          <p:cNvSpPr/>
          <p:nvPr/>
        </p:nvSpPr>
        <p:spPr>
          <a:xfrm>
            <a:off x="3387144" y="1558197"/>
            <a:ext cx="2524259" cy="37957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C705CFA-A138-2F4C-B66D-864BCE82F9E4}"/>
              </a:ext>
            </a:extLst>
          </p:cNvPr>
          <p:cNvSpPr/>
          <p:nvPr/>
        </p:nvSpPr>
        <p:spPr>
          <a:xfrm>
            <a:off x="6284891" y="1558197"/>
            <a:ext cx="2524259" cy="37957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4FAB019-EE80-B647-9FB4-0CAB63111584}"/>
              </a:ext>
            </a:extLst>
          </p:cNvPr>
          <p:cNvSpPr/>
          <p:nvPr/>
        </p:nvSpPr>
        <p:spPr>
          <a:xfrm>
            <a:off x="9182637" y="1558197"/>
            <a:ext cx="2524259" cy="37957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4F6C79EC-D5A3-B645-84AF-C10E3BF47205}"/>
              </a:ext>
            </a:extLst>
          </p:cNvPr>
          <p:cNvSpPr txBox="1">
            <a:spLocks/>
          </p:cNvSpPr>
          <p:nvPr/>
        </p:nvSpPr>
        <p:spPr>
          <a:xfrm>
            <a:off x="3362459" y="1693134"/>
            <a:ext cx="2561823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reasoning</a:t>
            </a:r>
            <a:endParaRPr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6BC8DF46-746F-4B48-A645-C757CCC46F01}"/>
              </a:ext>
            </a:extLst>
          </p:cNvPr>
          <p:cNvSpPr txBox="1">
            <a:spLocks/>
          </p:cNvSpPr>
          <p:nvPr/>
        </p:nvSpPr>
        <p:spPr>
          <a:xfrm>
            <a:off x="6284890" y="1693135"/>
            <a:ext cx="2524260" cy="1190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Rehabilitation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8167F14F-EAC8-0C4E-9AE8-5AB8EF1C69D6}"/>
              </a:ext>
            </a:extLst>
          </p:cNvPr>
          <p:cNvSpPr txBox="1">
            <a:spLocks/>
          </p:cNvSpPr>
          <p:nvPr/>
        </p:nvSpPr>
        <p:spPr>
          <a:xfrm>
            <a:off x="9169758" y="1693135"/>
            <a:ext cx="2524260" cy="1190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Rehabilitation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6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BDA9F02-37C6-3547-9751-AA3757782094}"/>
              </a:ext>
            </a:extLst>
          </p:cNvPr>
          <p:cNvSpPr/>
          <p:nvPr/>
        </p:nvSpPr>
        <p:spPr>
          <a:xfrm rot="5400000">
            <a:off x="5974750" y="1744210"/>
            <a:ext cx="515154" cy="89100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>
            <a:extLst>
              <a:ext uri="{FF2B5EF4-FFF2-40B4-BE49-F238E27FC236}">
                <a16:creationId xmlns:a16="http://schemas.microsoft.com/office/drawing/2014/main" id="{FE9AAD98-3A6E-BC4D-8DDA-A18E3067B5C2}"/>
              </a:ext>
            </a:extLst>
          </p:cNvPr>
          <p:cNvSpPr/>
          <p:nvPr/>
        </p:nvSpPr>
        <p:spPr>
          <a:xfrm rot="10800000">
            <a:off x="1384477" y="5181065"/>
            <a:ext cx="811369" cy="127576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8E57DF76-7170-9943-BCF9-4276E11DB94F}"/>
              </a:ext>
            </a:extLst>
          </p:cNvPr>
          <p:cNvSpPr txBox="1">
            <a:spLocks/>
          </p:cNvSpPr>
          <p:nvPr/>
        </p:nvSpPr>
        <p:spPr>
          <a:xfrm>
            <a:off x="528033" y="2831046"/>
            <a:ext cx="2500648" cy="235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medical report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inquiry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examination</a:t>
            </a:r>
            <a:endParaRPr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4E464795-4609-CA4F-9699-2165D5A4D57A}"/>
              </a:ext>
            </a:extLst>
          </p:cNvPr>
          <p:cNvSpPr txBox="1">
            <a:spLocks/>
          </p:cNvSpPr>
          <p:nvPr/>
        </p:nvSpPr>
        <p:spPr>
          <a:xfrm>
            <a:off x="3408393" y="2831046"/>
            <a:ext cx="2500648" cy="235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enumerating problems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integration and interpretation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extracting problems</a:t>
            </a:r>
            <a:endParaRPr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68DD3C51-8443-304C-AE57-7C95C55A00DA}"/>
              </a:ext>
            </a:extLst>
          </p:cNvPr>
          <p:cNvSpPr txBox="1">
            <a:spLocks/>
          </p:cNvSpPr>
          <p:nvPr/>
        </p:nvSpPr>
        <p:spPr>
          <a:xfrm>
            <a:off x="4743952" y="6016691"/>
            <a:ext cx="2704096" cy="51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Reassessment</a:t>
            </a:r>
            <a:endParaRPr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8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1443706-ACC3-5B44-A8DD-7A0B88FE90C7}"/>
              </a:ext>
            </a:extLst>
          </p:cNvPr>
          <p:cNvSpPr/>
          <p:nvPr/>
        </p:nvSpPr>
        <p:spPr>
          <a:xfrm rot="5400000">
            <a:off x="9847585" y="5617046"/>
            <a:ext cx="1194359" cy="4852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7235009-50A7-DB4B-AAA9-C6EF14722F9D}"/>
              </a:ext>
            </a:extLst>
          </p:cNvPr>
          <p:cNvSpPr/>
          <p:nvPr/>
        </p:nvSpPr>
        <p:spPr>
          <a:xfrm rot="5400000">
            <a:off x="5734504" y="-1530402"/>
            <a:ext cx="515154" cy="103077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9859A0F-E815-A243-8637-F11164B09611}"/>
              </a:ext>
            </a:extLst>
          </p:cNvPr>
          <p:cNvSpPr/>
          <p:nvPr/>
        </p:nvSpPr>
        <p:spPr>
          <a:xfrm>
            <a:off x="528034" y="1558197"/>
            <a:ext cx="2524259" cy="37957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DC90DF0-E87D-DB40-BDE5-2CAC22C4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3" y="232634"/>
            <a:ext cx="10515600" cy="1325563"/>
          </a:xfrm>
        </p:spPr>
        <p:txBody>
          <a:bodyPr/>
          <a:lstStyle/>
          <a:p>
            <a:r>
              <a:rPr lang="en-US" altLang="ja-JP" dirty="0"/>
              <a:t>Rehabilitation process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3B08D3-1985-6749-A895-7D7C1AC48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33" y="1693134"/>
            <a:ext cx="2500648" cy="132556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Information</a:t>
            </a:r>
          </a:p>
          <a:p>
            <a:pPr marL="0" indent="0">
              <a:buNone/>
            </a:pPr>
            <a:r>
              <a:rPr lang="en-US" altLang="ja-JP" b="1" dirty="0"/>
              <a:t>collection</a:t>
            </a:r>
            <a:endParaRPr kumimoji="1" lang="ja-JP" altLang="en-US" b="1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C705CFA-A138-2F4C-B66D-864BCE82F9E4}"/>
              </a:ext>
            </a:extLst>
          </p:cNvPr>
          <p:cNvSpPr/>
          <p:nvPr/>
        </p:nvSpPr>
        <p:spPr>
          <a:xfrm>
            <a:off x="6284891" y="1558197"/>
            <a:ext cx="2524259" cy="37957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4FAB019-EE80-B647-9FB4-0CAB63111584}"/>
              </a:ext>
            </a:extLst>
          </p:cNvPr>
          <p:cNvSpPr/>
          <p:nvPr/>
        </p:nvSpPr>
        <p:spPr>
          <a:xfrm>
            <a:off x="9182637" y="1558197"/>
            <a:ext cx="2524259" cy="37957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6BC8DF46-746F-4B48-A645-C757CCC46F01}"/>
              </a:ext>
            </a:extLst>
          </p:cNvPr>
          <p:cNvSpPr txBox="1">
            <a:spLocks/>
          </p:cNvSpPr>
          <p:nvPr/>
        </p:nvSpPr>
        <p:spPr>
          <a:xfrm>
            <a:off x="6284890" y="1693135"/>
            <a:ext cx="2524260" cy="1190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/>
              <a:t>Rehabilitation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/>
              <a:t>planning</a:t>
            </a:r>
            <a:endParaRPr lang="ja-JP" altLang="en-US" b="1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8167F14F-EAC8-0C4E-9AE8-5AB8EF1C69D6}"/>
              </a:ext>
            </a:extLst>
          </p:cNvPr>
          <p:cNvSpPr txBox="1">
            <a:spLocks/>
          </p:cNvSpPr>
          <p:nvPr/>
        </p:nvSpPr>
        <p:spPr>
          <a:xfrm>
            <a:off x="9169758" y="1693135"/>
            <a:ext cx="2524260" cy="11906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/>
              <a:t>Rehabilitation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600" b="1" dirty="0"/>
              <a:t>implementation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BDA9F02-37C6-3547-9751-AA3757782094}"/>
              </a:ext>
            </a:extLst>
          </p:cNvPr>
          <p:cNvSpPr/>
          <p:nvPr/>
        </p:nvSpPr>
        <p:spPr>
          <a:xfrm rot="5400000">
            <a:off x="5974750" y="1744210"/>
            <a:ext cx="515154" cy="89100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>
            <a:extLst>
              <a:ext uri="{FF2B5EF4-FFF2-40B4-BE49-F238E27FC236}">
                <a16:creationId xmlns:a16="http://schemas.microsoft.com/office/drawing/2014/main" id="{FE9AAD98-3A6E-BC4D-8DDA-A18E3067B5C2}"/>
              </a:ext>
            </a:extLst>
          </p:cNvPr>
          <p:cNvSpPr/>
          <p:nvPr/>
        </p:nvSpPr>
        <p:spPr>
          <a:xfrm rot="10800000">
            <a:off x="1384477" y="5181065"/>
            <a:ext cx="811369" cy="127576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8E57DF76-7170-9943-BCF9-4276E11DB94F}"/>
              </a:ext>
            </a:extLst>
          </p:cNvPr>
          <p:cNvSpPr txBox="1">
            <a:spLocks/>
          </p:cNvSpPr>
          <p:nvPr/>
        </p:nvSpPr>
        <p:spPr>
          <a:xfrm>
            <a:off x="528033" y="2831046"/>
            <a:ext cx="2500648" cy="235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/>
              <a:t>・</a:t>
            </a:r>
            <a:r>
              <a:rPr lang="en-US" altLang="ja-JP" sz="2000" dirty="0"/>
              <a:t>medical report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/>
              <a:t>・</a:t>
            </a:r>
            <a:r>
              <a:rPr lang="en-US" altLang="ja-JP" sz="2000" dirty="0"/>
              <a:t>inquiry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/>
              <a:t>・</a:t>
            </a:r>
            <a:r>
              <a:rPr lang="en-US" altLang="ja-JP" sz="2000" dirty="0"/>
              <a:t>examination</a:t>
            </a:r>
            <a:endParaRPr lang="ja-JP" altLang="en-US" sz="2000"/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68DD3C51-8443-304C-AE57-7C95C55A00DA}"/>
              </a:ext>
            </a:extLst>
          </p:cNvPr>
          <p:cNvSpPr txBox="1">
            <a:spLocks/>
          </p:cNvSpPr>
          <p:nvPr/>
        </p:nvSpPr>
        <p:spPr>
          <a:xfrm>
            <a:off x="4743952" y="6016691"/>
            <a:ext cx="2704096" cy="51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/>
              <a:t>Reassessment</a:t>
            </a:r>
            <a:endParaRPr lang="ja-JP" altLang="en-US" b="1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E172962-715C-624E-AB6B-D4A4BE1347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C370745-3B5D-0343-ABFC-FDBD01B6038D}"/>
              </a:ext>
            </a:extLst>
          </p:cNvPr>
          <p:cNvSpPr/>
          <p:nvPr/>
        </p:nvSpPr>
        <p:spPr>
          <a:xfrm>
            <a:off x="3387144" y="1558197"/>
            <a:ext cx="2524259" cy="37957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20228803-EE66-814C-B108-396D5A3BFEDA}"/>
              </a:ext>
            </a:extLst>
          </p:cNvPr>
          <p:cNvSpPr txBox="1">
            <a:spLocks/>
          </p:cNvSpPr>
          <p:nvPr/>
        </p:nvSpPr>
        <p:spPr>
          <a:xfrm>
            <a:off x="3362459" y="1693134"/>
            <a:ext cx="2561823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reasoning</a:t>
            </a:r>
            <a:endParaRPr lang="ja-JP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2A2629BE-E588-A541-93D2-C96F5895C39A}"/>
              </a:ext>
            </a:extLst>
          </p:cNvPr>
          <p:cNvSpPr txBox="1">
            <a:spLocks/>
          </p:cNvSpPr>
          <p:nvPr/>
        </p:nvSpPr>
        <p:spPr>
          <a:xfrm>
            <a:off x="3408393" y="2831046"/>
            <a:ext cx="2500648" cy="235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enumerating problems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integration and interpretation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extracting problems</a:t>
            </a:r>
            <a:endParaRPr lang="ja-JP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70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D9918A-59E8-F341-B02C-A70485C85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84230"/>
            <a:ext cx="10515600" cy="2601137"/>
          </a:xfrm>
        </p:spPr>
        <p:txBody>
          <a:bodyPr/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Patients have diverse background</a:t>
            </a: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Physical problems</a:t>
            </a: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(e.g. Pain in the legs, inability to bend the knees, etc.)</a:t>
            </a: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ja-JP" altLang="en-US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Social problems</a:t>
            </a: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(e.g.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perform household chores, etc.)</a:t>
            </a:r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BF77A755-5250-024D-A35F-B796191CFF6E}"/>
              </a:ext>
            </a:extLst>
          </p:cNvPr>
          <p:cNvSpPr txBox="1">
            <a:spLocks/>
          </p:cNvSpPr>
          <p:nvPr/>
        </p:nvSpPr>
        <p:spPr>
          <a:xfrm>
            <a:off x="355600" y="111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Why Clinical Reasoning So Complex?</a:t>
            </a:r>
            <a:endParaRPr lang="ja-JP" altLang="en-US" sz="3600" b="1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0EEA64BE-3F98-9042-B0AF-BC22F0F8753B}"/>
              </a:ext>
            </a:extLst>
          </p:cNvPr>
          <p:cNvSpPr txBox="1">
            <a:spLocks/>
          </p:cNvSpPr>
          <p:nvPr/>
        </p:nvSpPr>
        <p:spPr>
          <a:xfrm>
            <a:off x="355600" y="3892605"/>
            <a:ext cx="10515600" cy="2601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Clinical reasoning is not systematized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Knowledge is </a:t>
            </a:r>
            <a:r>
              <a:rPr lang="en-US" altLang="ja-JP" i="1" dirty="0">
                <a:latin typeface="Arial" panose="020B0604020202020204" pitchFamily="34" charset="0"/>
                <a:cs typeface="Arial" panose="020B0604020202020204" pitchFamily="34" charset="0"/>
              </a:rPr>
              <a:t>empirically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treated and not centralized</a:t>
            </a:r>
            <a:endParaRPr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2AC274-C649-1740-BA67-E6CEF8EE4A82}"/>
              </a:ext>
            </a:extLst>
          </p:cNvPr>
          <p:cNvSpPr txBox="1"/>
          <p:nvPr/>
        </p:nvSpPr>
        <p:spPr>
          <a:xfrm>
            <a:off x="355600" y="5452110"/>
            <a:ext cx="956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 differs each institution and hospital</a:t>
            </a:r>
            <a:endParaRPr kumimoji="1" lang="ja-JP" altLang="en-US" sz="3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18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18D850-7954-1345-A5C6-44C46A44A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56" y="1393159"/>
            <a:ext cx="10970643" cy="4351338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To experience clinical reasoning complexity in clinical settings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is the most effective method of PT’s education</a:t>
            </a: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PT students cannot experience this complexity in school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→Most of novice PT confused by the difference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   between the school and clinical settings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Moreover instructors are unaware of effective educational methods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FBD0CCB5-9134-AD46-A548-062B6CCD172E}"/>
              </a:ext>
            </a:extLst>
          </p:cNvPr>
          <p:cNvSpPr txBox="1">
            <a:spLocks/>
          </p:cNvSpPr>
          <p:nvPr/>
        </p:nvSpPr>
        <p:spPr>
          <a:xfrm>
            <a:off x="355599" y="11119"/>
            <a:ext cx="11971215" cy="1360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Clinical Reasoning Complexity Makes </a:t>
            </a:r>
          </a:p>
          <a:p>
            <a:r>
              <a:rPr lang="en-US" altLang="ja-JP" sz="36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PT’s Education Challenging  </a:t>
            </a:r>
            <a:endParaRPr lang="ja-JP" altLang="en-US" sz="3600" b="1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5EF9B64-8A8E-D447-8B78-D4C77B8F0B40}"/>
              </a:ext>
            </a:extLst>
          </p:cNvPr>
          <p:cNvSpPr txBox="1"/>
          <p:nvPr/>
        </p:nvSpPr>
        <p:spPr>
          <a:xfrm>
            <a:off x="355599" y="5452110"/>
            <a:ext cx="91406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both of novice PT and instructor,</a:t>
            </a:r>
          </a:p>
          <a:p>
            <a:r>
              <a:rPr lang="en-US" altLang="ja-JP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eaching empirical knowledge is challenging</a:t>
            </a:r>
            <a:endParaRPr kumimoji="1" lang="ja-JP" altLang="en-US" sz="3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1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9">
            <a:extLst>
              <a:ext uri="{FF2B5EF4-FFF2-40B4-BE49-F238E27FC236}">
                <a16:creationId xmlns:a16="http://schemas.microsoft.com/office/drawing/2014/main" id="{FFDDFEFE-D898-0F42-8360-6C30F79C578F}"/>
              </a:ext>
            </a:extLst>
          </p:cNvPr>
          <p:cNvSpPr txBox="1">
            <a:spLocks/>
          </p:cNvSpPr>
          <p:nvPr/>
        </p:nvSpPr>
        <p:spPr>
          <a:xfrm>
            <a:off x="355599" y="1768196"/>
            <a:ext cx="10932118" cy="5394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err="1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Luiciana</a:t>
            </a:r>
            <a:r>
              <a:rPr lang="en-US" altLang="ja-JP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et al.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・</a:t>
            </a:r>
            <a:r>
              <a:rPr lang="en-US" altLang="ja-JP" u="sng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Systematized  knowledge</a:t>
            </a:r>
            <a:r>
              <a:rPr lang="en-US" altLang="ja-JP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of physiotherapy using Ontology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   (extracted from 3 experienced PTs)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Educational support for student learning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1200" dirty="0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Ontology is that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a method of describing human knowledge in terms of concepts and relationships between concepts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3B40A9-F19C-B245-A0CE-E5904AA39013}"/>
              </a:ext>
            </a:extLst>
          </p:cNvPr>
          <p:cNvSpPr txBox="1"/>
          <p:nvPr/>
        </p:nvSpPr>
        <p:spPr>
          <a:xfrm>
            <a:off x="2479465" y="5834705"/>
            <a:ext cx="7233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consensus with clinical settings</a:t>
            </a:r>
            <a:endParaRPr kumimoji="1" lang="ja-JP" altLang="en-US" sz="3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0D220FF-0E28-1D4A-A483-2480FBEE7DE4}"/>
              </a:ext>
            </a:extLst>
          </p:cNvPr>
          <p:cNvSpPr txBox="1">
            <a:spLocks/>
          </p:cNvSpPr>
          <p:nvPr/>
        </p:nvSpPr>
        <p:spPr>
          <a:xfrm>
            <a:off x="355599" y="11119"/>
            <a:ext cx="11971215" cy="1642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Related works:</a:t>
            </a:r>
          </a:p>
          <a:p>
            <a:r>
              <a:rPr lang="en-US" altLang="ja-JP" sz="36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Systematizing knowledge of physiotherapy and</a:t>
            </a:r>
          </a:p>
          <a:p>
            <a:r>
              <a:rPr lang="en-US" altLang="ja-JP" sz="36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supporting PT student’s learning</a:t>
            </a:r>
            <a:endParaRPr lang="ja-JP" altLang="en-US" sz="3600" b="1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2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79C625-ABBB-FB49-B26C-12029BCB3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599" y="1791940"/>
            <a:ext cx="10515600" cy="4351338"/>
          </a:xfrm>
        </p:spPr>
        <p:txBody>
          <a:bodyPr/>
          <a:lstStyle/>
          <a:p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of n</a:t>
            </a:r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ovice PT</a:t>
            </a:r>
          </a:p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To clarify the claim and their criteria</a:t>
            </a: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of 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instructor</a:t>
            </a:r>
          </a:p>
          <a:p>
            <a:pPr marL="0" indent="0">
              <a:buNone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ja-JP" altLang="en-US">
                <a:latin typeface="Arial" panose="020B0604020202020204" pitchFamily="34" charset="0"/>
                <a:cs typeface="Arial" panose="020B0604020202020204" pitchFamily="34" charset="0"/>
              </a:rPr>
              <a:t>・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1"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" altLang="ja-JP" dirty="0">
                <a:latin typeface="Arial" panose="020B0604020202020204" pitchFamily="34" charset="0"/>
                <a:cs typeface="Arial" panose="020B0604020202020204" pitchFamily="34" charset="0"/>
              </a:rPr>
              <a:t>xplain their thought process in an understandable way 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C666AABD-F623-D445-9EA6-59DC4F9ECDD8}"/>
              </a:ext>
            </a:extLst>
          </p:cNvPr>
          <p:cNvSpPr txBox="1">
            <a:spLocks/>
          </p:cNvSpPr>
          <p:nvPr/>
        </p:nvSpPr>
        <p:spPr>
          <a:xfrm>
            <a:off x="355599" y="11119"/>
            <a:ext cx="11971215" cy="1360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b="1" dirty="0">
                <a:latin typeface="Arial" panose="020B0604020202020204" pitchFamily="34" charset="0"/>
                <a:ea typeface="Meiryo" panose="020B0604030504040204" pitchFamily="34" charset="-128"/>
                <a:cs typeface="Arial" panose="020B0604020202020204" pitchFamily="34" charset="0"/>
              </a:rPr>
              <a:t>Educational needs of novice PT and their instructor </a:t>
            </a:r>
            <a:endParaRPr lang="ja-JP" altLang="en-US" sz="3600" b="1">
              <a:latin typeface="Arial" panose="020B0604020202020204" pitchFamily="34" charset="0"/>
              <a:ea typeface="Meiryo" panose="020B060403050404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4AE6437-6CB1-254E-BC21-2A2196F56D34}"/>
              </a:ext>
            </a:extLst>
          </p:cNvPr>
          <p:cNvSpPr txBox="1"/>
          <p:nvPr/>
        </p:nvSpPr>
        <p:spPr>
          <a:xfrm>
            <a:off x="355599" y="5066060"/>
            <a:ext cx="117647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This study introduces </a:t>
            </a:r>
            <a:r>
              <a:rPr kumimoji="1" lang="en-US" altLang="ja-JP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model </a:t>
            </a:r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to clinical reasoning,</a:t>
            </a:r>
          </a:p>
          <a:p>
            <a:r>
              <a:rPr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o make their interaction </a:t>
            </a:r>
            <a:r>
              <a:rPr kumimoji="1" lang="en-US" altLang="ja-JP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explainable and understandable</a:t>
            </a:r>
            <a:endParaRPr kumimoji="1" lang="ja-JP" altLang="en-US" sz="3200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62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9064</TotalTime>
  <Words>1930</Words>
  <Application>Microsoft Macintosh PowerPoint</Application>
  <PresentationFormat>ワイド画面</PresentationFormat>
  <Paragraphs>296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3" baseType="lpstr">
      <vt:lpstr>游ゴシック</vt:lpstr>
      <vt:lpstr>游ゴシック Light</vt:lpstr>
      <vt:lpstr>Arial</vt:lpstr>
      <vt:lpstr>Office テーマ</vt:lpstr>
      <vt:lpstr>Designing an Educational Method Using a Model of Clinical Reasoning to Support Novice Physical Therapists Learning</vt:lpstr>
      <vt:lpstr>The Importance of Quality of Life(QOL)</vt:lpstr>
      <vt:lpstr>Rehabilitation is the Key to Improves QOL</vt:lpstr>
      <vt:lpstr>Rehabilitation Process</vt:lpstr>
      <vt:lpstr>Rehabilitation process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Our proposal: clinical reasoning model</vt:lpstr>
      <vt:lpstr>Educational system</vt:lpstr>
      <vt:lpstr>Educational system: interaction flow</vt:lpstr>
      <vt:lpstr>Experiment</vt:lpstr>
      <vt:lpstr>Discussion</vt:lpstr>
      <vt:lpstr>Discussion</vt:lpstr>
      <vt:lpstr>Discussion</vt:lpstr>
      <vt:lpstr>Discussion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MIYAMOTO Masato</dc:creator>
  <cp:lastModifiedBy>MIYAMOTO Masato</cp:lastModifiedBy>
  <cp:revision>93</cp:revision>
  <dcterms:created xsi:type="dcterms:W3CDTF">2020-05-16T08:33:23Z</dcterms:created>
  <dcterms:modified xsi:type="dcterms:W3CDTF">2020-06-03T05:02:52Z</dcterms:modified>
</cp:coreProperties>
</file>